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57" r:id="rId4"/>
    <p:sldId id="270" r:id="rId5"/>
    <p:sldId id="258" r:id="rId6"/>
    <p:sldId id="269" r:id="rId7"/>
    <p:sldId id="259" r:id="rId8"/>
    <p:sldId id="268" r:id="rId9"/>
    <p:sldId id="267"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8336" autoAdjust="0"/>
  </p:normalViewPr>
  <p:slideViewPr>
    <p:cSldViewPr snapToGrid="0">
      <p:cViewPr varScale="1">
        <p:scale>
          <a:sx n="73" d="100"/>
          <a:sy n="73" d="100"/>
        </p:scale>
        <p:origin x="8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38ECA-3350-4D19-A54A-4B56C1507C5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5F36D0D-D44E-4CBE-8CD1-F296BEFF2E0F}">
      <dgm:prSet/>
      <dgm:spPr/>
      <dgm:t>
        <a:bodyPr/>
        <a:lstStyle/>
        <a:p>
          <a:pPr>
            <a:lnSpc>
              <a:spcPct val="100000"/>
            </a:lnSpc>
            <a:defRPr b="1"/>
          </a:pPr>
          <a:r>
            <a:rPr lang="en-CA" dirty="0"/>
            <a:t>Veterinarians will ask questions about what you're feeding your pet</a:t>
          </a:r>
          <a:endParaRPr lang="en-US" dirty="0"/>
        </a:p>
      </dgm:t>
    </dgm:pt>
    <dgm:pt modelId="{A5724694-13F8-4EBD-8DC7-5B61CCF95643}" type="parTrans" cxnId="{91E119E9-42DD-4452-B4FE-2531B184FCEA}">
      <dgm:prSet/>
      <dgm:spPr/>
      <dgm:t>
        <a:bodyPr/>
        <a:lstStyle/>
        <a:p>
          <a:endParaRPr lang="en-US"/>
        </a:p>
      </dgm:t>
    </dgm:pt>
    <dgm:pt modelId="{B3724ABA-1BB5-4387-ADCA-80B1585D441A}" type="sibTrans" cxnId="{91E119E9-42DD-4452-B4FE-2531B184FCEA}">
      <dgm:prSet/>
      <dgm:spPr/>
      <dgm:t>
        <a:bodyPr/>
        <a:lstStyle/>
        <a:p>
          <a:endParaRPr lang="en-US"/>
        </a:p>
      </dgm:t>
    </dgm:pt>
    <dgm:pt modelId="{646E907F-7173-461C-9C3F-9DC7329FBF38}">
      <dgm:prSet custT="1"/>
      <dgm:spPr/>
      <dgm:t>
        <a:bodyPr/>
        <a:lstStyle/>
        <a:p>
          <a:pPr>
            <a:lnSpc>
              <a:spcPct val="100000"/>
            </a:lnSpc>
          </a:pPr>
          <a:r>
            <a:rPr lang="en-CA" sz="1800" dirty="0"/>
            <a:t>How much food do they eat every day?</a:t>
          </a:r>
          <a:endParaRPr lang="en-US" sz="1800" dirty="0"/>
        </a:p>
      </dgm:t>
    </dgm:pt>
    <dgm:pt modelId="{9835203C-32AE-4A06-8791-D518171B5DA9}" type="parTrans" cxnId="{99EE323A-EC8B-4074-98EC-B7315DB7EE38}">
      <dgm:prSet/>
      <dgm:spPr/>
      <dgm:t>
        <a:bodyPr/>
        <a:lstStyle/>
        <a:p>
          <a:endParaRPr lang="en-US"/>
        </a:p>
      </dgm:t>
    </dgm:pt>
    <dgm:pt modelId="{79EAE282-1DE5-47DE-B46E-DA4643F6CC69}" type="sibTrans" cxnId="{99EE323A-EC8B-4074-98EC-B7315DB7EE38}">
      <dgm:prSet/>
      <dgm:spPr/>
      <dgm:t>
        <a:bodyPr/>
        <a:lstStyle/>
        <a:p>
          <a:endParaRPr lang="en-US"/>
        </a:p>
      </dgm:t>
    </dgm:pt>
    <dgm:pt modelId="{1BB8C3F6-0D33-4B86-B4EA-B5F3BF1AB6BD}">
      <dgm:prSet custT="1"/>
      <dgm:spPr/>
      <dgm:t>
        <a:bodyPr/>
        <a:lstStyle/>
        <a:p>
          <a:pPr>
            <a:lnSpc>
              <a:spcPct val="100000"/>
            </a:lnSpc>
          </a:pPr>
          <a:r>
            <a:rPr lang="en-CA" sz="1800" dirty="0"/>
            <a:t>What do they eat?</a:t>
          </a:r>
          <a:endParaRPr lang="en-US" sz="1800" dirty="0"/>
        </a:p>
      </dgm:t>
    </dgm:pt>
    <dgm:pt modelId="{8CCD4363-5C01-45AE-BD54-D88530136B5B}" type="parTrans" cxnId="{4CEA5E0B-E2DA-453D-9EB0-5C1BC8BBE1B8}">
      <dgm:prSet/>
      <dgm:spPr/>
      <dgm:t>
        <a:bodyPr/>
        <a:lstStyle/>
        <a:p>
          <a:endParaRPr lang="en-US"/>
        </a:p>
      </dgm:t>
    </dgm:pt>
    <dgm:pt modelId="{59C20C7A-2D8F-4B0F-98C6-AA1323D210F3}" type="sibTrans" cxnId="{4CEA5E0B-E2DA-453D-9EB0-5C1BC8BBE1B8}">
      <dgm:prSet/>
      <dgm:spPr/>
      <dgm:t>
        <a:bodyPr/>
        <a:lstStyle/>
        <a:p>
          <a:endParaRPr lang="en-US"/>
        </a:p>
      </dgm:t>
    </dgm:pt>
    <dgm:pt modelId="{94B2346C-3A2E-4509-B7F5-F4BEB7558E02}">
      <dgm:prSet custT="1"/>
      <dgm:spPr/>
      <dgm:t>
        <a:bodyPr/>
        <a:lstStyle/>
        <a:p>
          <a:pPr>
            <a:lnSpc>
              <a:spcPct val="100000"/>
            </a:lnSpc>
          </a:pPr>
          <a:r>
            <a:rPr lang="en-CA" sz="1800"/>
            <a:t>Do they get any human food?</a:t>
          </a:r>
          <a:endParaRPr lang="en-US" sz="1800"/>
        </a:p>
      </dgm:t>
    </dgm:pt>
    <dgm:pt modelId="{2C95819A-07E5-4C67-8A2A-26C4E8A74E11}" type="parTrans" cxnId="{6401FED9-B004-4CAF-A811-0B09D8043BBB}">
      <dgm:prSet/>
      <dgm:spPr/>
      <dgm:t>
        <a:bodyPr/>
        <a:lstStyle/>
        <a:p>
          <a:endParaRPr lang="en-US"/>
        </a:p>
      </dgm:t>
    </dgm:pt>
    <dgm:pt modelId="{99A1191D-F365-4A99-966D-0B5FE59005DD}" type="sibTrans" cxnId="{6401FED9-B004-4CAF-A811-0B09D8043BBB}">
      <dgm:prSet/>
      <dgm:spPr/>
      <dgm:t>
        <a:bodyPr/>
        <a:lstStyle/>
        <a:p>
          <a:endParaRPr lang="en-US"/>
        </a:p>
      </dgm:t>
    </dgm:pt>
    <dgm:pt modelId="{43BB58C8-B57C-4D16-B0F5-00F131478440}">
      <dgm:prSet custT="1"/>
      <dgm:spPr/>
      <dgm:t>
        <a:bodyPr/>
        <a:lstStyle/>
        <a:p>
          <a:pPr>
            <a:lnSpc>
              <a:spcPct val="100000"/>
            </a:lnSpc>
          </a:pPr>
          <a:r>
            <a:rPr lang="en-CA" sz="1800" dirty="0"/>
            <a:t>Do they get cat or dog treats?</a:t>
          </a:r>
          <a:endParaRPr lang="en-US" sz="1800" dirty="0"/>
        </a:p>
      </dgm:t>
    </dgm:pt>
    <dgm:pt modelId="{F7B3FF2B-97D6-4334-B30F-1C0C355E03F0}" type="parTrans" cxnId="{B59C7EDE-EAFD-4DA3-94C3-04D312989336}">
      <dgm:prSet/>
      <dgm:spPr/>
      <dgm:t>
        <a:bodyPr/>
        <a:lstStyle/>
        <a:p>
          <a:endParaRPr lang="en-US"/>
        </a:p>
      </dgm:t>
    </dgm:pt>
    <dgm:pt modelId="{DBC24B05-F141-47D3-814A-CAB3ECA6ED39}" type="sibTrans" cxnId="{B59C7EDE-EAFD-4DA3-94C3-04D312989336}">
      <dgm:prSet/>
      <dgm:spPr/>
      <dgm:t>
        <a:bodyPr/>
        <a:lstStyle/>
        <a:p>
          <a:endParaRPr lang="en-US"/>
        </a:p>
      </dgm:t>
    </dgm:pt>
    <dgm:pt modelId="{02391CF6-9530-4263-BBF4-81AA138FB3DF}">
      <dgm:prSet/>
      <dgm:spPr/>
      <dgm:t>
        <a:bodyPr/>
        <a:lstStyle/>
        <a:p>
          <a:pPr>
            <a:lnSpc>
              <a:spcPct val="100000"/>
            </a:lnSpc>
            <a:defRPr b="1"/>
          </a:pPr>
          <a:r>
            <a:rPr lang="en-CA" dirty="0"/>
            <a:t>Keep track of your pet's weight and muscle status</a:t>
          </a:r>
          <a:endParaRPr lang="en-US" dirty="0"/>
        </a:p>
      </dgm:t>
    </dgm:pt>
    <dgm:pt modelId="{AB90DBD2-4A58-492A-BC91-2ECB4996248C}" type="parTrans" cxnId="{E14B7203-2677-4760-AD0A-32D830F1AE1A}">
      <dgm:prSet/>
      <dgm:spPr/>
      <dgm:t>
        <a:bodyPr/>
        <a:lstStyle/>
        <a:p>
          <a:endParaRPr lang="en-US"/>
        </a:p>
      </dgm:t>
    </dgm:pt>
    <dgm:pt modelId="{7681BCA1-23D3-4C98-95DE-C5AD0C4ED2C3}" type="sibTrans" cxnId="{E14B7203-2677-4760-AD0A-32D830F1AE1A}">
      <dgm:prSet/>
      <dgm:spPr/>
      <dgm:t>
        <a:bodyPr/>
        <a:lstStyle/>
        <a:p>
          <a:endParaRPr lang="en-US"/>
        </a:p>
      </dgm:t>
    </dgm:pt>
    <dgm:pt modelId="{8396FFF0-B90C-4810-BA4E-640953D8C25A}" type="pres">
      <dgm:prSet presAssocID="{57B38ECA-3350-4D19-A54A-4B56C1507C52}" presName="root" presStyleCnt="0">
        <dgm:presLayoutVars>
          <dgm:dir/>
          <dgm:resizeHandles val="exact"/>
        </dgm:presLayoutVars>
      </dgm:prSet>
      <dgm:spPr/>
    </dgm:pt>
    <dgm:pt modelId="{7F7522FE-CAF7-40AC-8772-A9F6FC872EC9}" type="pres">
      <dgm:prSet presAssocID="{E5F36D0D-D44E-4CBE-8CD1-F296BEFF2E0F}" presName="compNode" presStyleCnt="0"/>
      <dgm:spPr/>
    </dgm:pt>
    <dgm:pt modelId="{D1AC6122-2419-40CB-822A-38AB1E184995}" type="pres">
      <dgm:prSet presAssocID="{E5F36D0D-D44E-4CBE-8CD1-F296BEFF2E0F}" presName="iconRect" presStyleLbl="node1" presStyleIdx="0" presStyleCnt="2" custScaleX="162742" custScaleY="164036" custLinFactNeighborX="71599" custLinFactNeighborY="-298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eterinarian"/>
        </a:ext>
      </dgm:extLst>
    </dgm:pt>
    <dgm:pt modelId="{67D70695-D967-4131-914E-CBAC703C03E9}" type="pres">
      <dgm:prSet presAssocID="{E5F36D0D-D44E-4CBE-8CD1-F296BEFF2E0F}" presName="iconSpace" presStyleCnt="0"/>
      <dgm:spPr/>
    </dgm:pt>
    <dgm:pt modelId="{9D8675D9-D13D-4282-B241-32FDAA160EF3}" type="pres">
      <dgm:prSet presAssocID="{E5F36D0D-D44E-4CBE-8CD1-F296BEFF2E0F}" presName="parTx" presStyleLbl="revTx" presStyleIdx="0" presStyleCnt="4" custLinFactNeighborY="-19464">
        <dgm:presLayoutVars>
          <dgm:chMax val="0"/>
          <dgm:chPref val="0"/>
        </dgm:presLayoutVars>
      </dgm:prSet>
      <dgm:spPr/>
    </dgm:pt>
    <dgm:pt modelId="{07D5459F-3547-43F9-A9B7-DF73618452E8}" type="pres">
      <dgm:prSet presAssocID="{E5F36D0D-D44E-4CBE-8CD1-F296BEFF2E0F}" presName="txSpace" presStyleCnt="0"/>
      <dgm:spPr/>
    </dgm:pt>
    <dgm:pt modelId="{63C818EE-2F86-4D45-8505-BEBA494BD1C5}" type="pres">
      <dgm:prSet presAssocID="{E5F36D0D-D44E-4CBE-8CD1-F296BEFF2E0F}" presName="desTx" presStyleLbl="revTx" presStyleIdx="1" presStyleCnt="4" custScaleY="2000000" custLinFactY="-1400000" custLinFactNeighborY="-1452384">
        <dgm:presLayoutVars/>
      </dgm:prSet>
      <dgm:spPr/>
    </dgm:pt>
    <dgm:pt modelId="{43FA269F-B472-426D-8826-D4B58232A496}" type="pres">
      <dgm:prSet presAssocID="{B3724ABA-1BB5-4387-ADCA-80B1585D441A}" presName="sibTrans" presStyleCnt="0"/>
      <dgm:spPr/>
    </dgm:pt>
    <dgm:pt modelId="{3A66D3BC-E0BB-408D-9B64-0F050C315337}" type="pres">
      <dgm:prSet presAssocID="{02391CF6-9530-4263-BBF4-81AA138FB3DF}" presName="compNode" presStyleCnt="0"/>
      <dgm:spPr/>
    </dgm:pt>
    <dgm:pt modelId="{06BE95A6-0DB5-48B0-9666-0EAD61FCD911}" type="pres">
      <dgm:prSet presAssocID="{02391CF6-9530-4263-BBF4-81AA138FB3DF}" presName="iconRect" presStyleLbl="node1" presStyleIdx="1" presStyleCnt="2" custScaleX="148120" custScaleY="182015" custLinFactNeighborX="66037" custLinFactNeighborY="-2432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g"/>
        </a:ext>
      </dgm:extLst>
    </dgm:pt>
    <dgm:pt modelId="{7DBBA292-8CF2-4A4B-B5B1-DCA49A4C7581}" type="pres">
      <dgm:prSet presAssocID="{02391CF6-9530-4263-BBF4-81AA138FB3DF}" presName="iconSpace" presStyleCnt="0"/>
      <dgm:spPr/>
    </dgm:pt>
    <dgm:pt modelId="{63974BB4-4920-4140-9B8C-E19714AF7CF3}" type="pres">
      <dgm:prSet presAssocID="{02391CF6-9530-4263-BBF4-81AA138FB3DF}" presName="parTx" presStyleLbl="revTx" presStyleIdx="2" presStyleCnt="4" custLinFactNeighborX="-243" custLinFactNeighborY="-24331">
        <dgm:presLayoutVars>
          <dgm:chMax val="0"/>
          <dgm:chPref val="0"/>
        </dgm:presLayoutVars>
      </dgm:prSet>
      <dgm:spPr/>
    </dgm:pt>
    <dgm:pt modelId="{8D9B66D8-30A6-4B15-BCF7-0918ACDBA3E8}" type="pres">
      <dgm:prSet presAssocID="{02391CF6-9530-4263-BBF4-81AA138FB3DF}" presName="txSpace" presStyleCnt="0"/>
      <dgm:spPr/>
    </dgm:pt>
    <dgm:pt modelId="{E87A88F4-1AEA-458B-ACD6-F66E7A224BD4}" type="pres">
      <dgm:prSet presAssocID="{02391CF6-9530-4263-BBF4-81AA138FB3DF}" presName="desTx" presStyleLbl="revTx" presStyleIdx="3" presStyleCnt="4">
        <dgm:presLayoutVars/>
      </dgm:prSet>
      <dgm:spPr/>
    </dgm:pt>
  </dgm:ptLst>
  <dgm:cxnLst>
    <dgm:cxn modelId="{E14B7203-2677-4760-AD0A-32D830F1AE1A}" srcId="{57B38ECA-3350-4D19-A54A-4B56C1507C52}" destId="{02391CF6-9530-4263-BBF4-81AA138FB3DF}" srcOrd="1" destOrd="0" parTransId="{AB90DBD2-4A58-492A-BC91-2ECB4996248C}" sibTransId="{7681BCA1-23D3-4C98-95DE-C5AD0C4ED2C3}"/>
    <dgm:cxn modelId="{3D52CF0A-7586-435B-B47D-56BBC4BAFA31}" type="presOf" srcId="{1BB8C3F6-0D33-4B86-B4EA-B5F3BF1AB6BD}" destId="{63C818EE-2F86-4D45-8505-BEBA494BD1C5}" srcOrd="0" destOrd="1" presId="urn:microsoft.com/office/officeart/2018/2/layout/IconLabelDescriptionList"/>
    <dgm:cxn modelId="{4CEA5E0B-E2DA-453D-9EB0-5C1BC8BBE1B8}" srcId="{E5F36D0D-D44E-4CBE-8CD1-F296BEFF2E0F}" destId="{1BB8C3F6-0D33-4B86-B4EA-B5F3BF1AB6BD}" srcOrd="1" destOrd="0" parTransId="{8CCD4363-5C01-45AE-BD54-D88530136B5B}" sibTransId="{59C20C7A-2D8F-4B0F-98C6-AA1323D210F3}"/>
    <dgm:cxn modelId="{149B2B13-07A2-4434-95F0-B67ACFEE1C85}" type="presOf" srcId="{57B38ECA-3350-4D19-A54A-4B56C1507C52}" destId="{8396FFF0-B90C-4810-BA4E-640953D8C25A}" srcOrd="0" destOrd="0" presId="urn:microsoft.com/office/officeart/2018/2/layout/IconLabelDescriptionList"/>
    <dgm:cxn modelId="{A3886028-0401-4661-BDBE-CBB33D1D2168}" type="presOf" srcId="{646E907F-7173-461C-9C3F-9DC7329FBF38}" destId="{63C818EE-2F86-4D45-8505-BEBA494BD1C5}" srcOrd="0" destOrd="0" presId="urn:microsoft.com/office/officeart/2018/2/layout/IconLabelDescriptionList"/>
    <dgm:cxn modelId="{99EE323A-EC8B-4074-98EC-B7315DB7EE38}" srcId="{E5F36D0D-D44E-4CBE-8CD1-F296BEFF2E0F}" destId="{646E907F-7173-461C-9C3F-9DC7329FBF38}" srcOrd="0" destOrd="0" parTransId="{9835203C-32AE-4A06-8791-D518171B5DA9}" sibTransId="{79EAE282-1DE5-47DE-B46E-DA4643F6CC69}"/>
    <dgm:cxn modelId="{B56FF46C-3458-4588-8E61-3252D0EAFCA0}" type="presOf" srcId="{43BB58C8-B57C-4D16-B0F5-00F131478440}" destId="{63C818EE-2F86-4D45-8505-BEBA494BD1C5}" srcOrd="0" destOrd="3" presId="urn:microsoft.com/office/officeart/2018/2/layout/IconLabelDescriptionList"/>
    <dgm:cxn modelId="{1037A856-8E88-4911-B0A4-989C21B3E80A}" type="presOf" srcId="{02391CF6-9530-4263-BBF4-81AA138FB3DF}" destId="{63974BB4-4920-4140-9B8C-E19714AF7CF3}" srcOrd="0" destOrd="0" presId="urn:microsoft.com/office/officeart/2018/2/layout/IconLabelDescriptionList"/>
    <dgm:cxn modelId="{169C3683-0DA5-4E16-99DD-EB4078475290}" type="presOf" srcId="{94B2346C-3A2E-4509-B7F5-F4BEB7558E02}" destId="{63C818EE-2F86-4D45-8505-BEBA494BD1C5}" srcOrd="0" destOrd="2" presId="urn:microsoft.com/office/officeart/2018/2/layout/IconLabelDescriptionList"/>
    <dgm:cxn modelId="{C41E88A3-AF72-420C-A43F-0020A95E41C3}" type="presOf" srcId="{E5F36D0D-D44E-4CBE-8CD1-F296BEFF2E0F}" destId="{9D8675D9-D13D-4282-B241-32FDAA160EF3}" srcOrd="0" destOrd="0" presId="urn:microsoft.com/office/officeart/2018/2/layout/IconLabelDescriptionList"/>
    <dgm:cxn modelId="{6401FED9-B004-4CAF-A811-0B09D8043BBB}" srcId="{E5F36D0D-D44E-4CBE-8CD1-F296BEFF2E0F}" destId="{94B2346C-3A2E-4509-B7F5-F4BEB7558E02}" srcOrd="2" destOrd="0" parTransId="{2C95819A-07E5-4C67-8A2A-26C4E8A74E11}" sibTransId="{99A1191D-F365-4A99-966D-0B5FE59005DD}"/>
    <dgm:cxn modelId="{B59C7EDE-EAFD-4DA3-94C3-04D312989336}" srcId="{E5F36D0D-D44E-4CBE-8CD1-F296BEFF2E0F}" destId="{43BB58C8-B57C-4D16-B0F5-00F131478440}" srcOrd="3" destOrd="0" parTransId="{F7B3FF2B-97D6-4334-B30F-1C0C355E03F0}" sibTransId="{DBC24B05-F141-47D3-814A-CAB3ECA6ED39}"/>
    <dgm:cxn modelId="{91E119E9-42DD-4452-B4FE-2531B184FCEA}" srcId="{57B38ECA-3350-4D19-A54A-4B56C1507C52}" destId="{E5F36D0D-D44E-4CBE-8CD1-F296BEFF2E0F}" srcOrd="0" destOrd="0" parTransId="{A5724694-13F8-4EBD-8DC7-5B61CCF95643}" sibTransId="{B3724ABA-1BB5-4387-ADCA-80B1585D441A}"/>
    <dgm:cxn modelId="{76CBA422-FFB7-418C-9ABF-349599A6E8C2}" type="presParOf" srcId="{8396FFF0-B90C-4810-BA4E-640953D8C25A}" destId="{7F7522FE-CAF7-40AC-8772-A9F6FC872EC9}" srcOrd="0" destOrd="0" presId="urn:microsoft.com/office/officeart/2018/2/layout/IconLabelDescriptionList"/>
    <dgm:cxn modelId="{A3429321-6103-411F-B812-CD8DA0C2BA8C}" type="presParOf" srcId="{7F7522FE-CAF7-40AC-8772-A9F6FC872EC9}" destId="{D1AC6122-2419-40CB-822A-38AB1E184995}" srcOrd="0" destOrd="0" presId="urn:microsoft.com/office/officeart/2018/2/layout/IconLabelDescriptionList"/>
    <dgm:cxn modelId="{01E4ED98-C557-4473-A461-4AC803799CAC}" type="presParOf" srcId="{7F7522FE-CAF7-40AC-8772-A9F6FC872EC9}" destId="{67D70695-D967-4131-914E-CBAC703C03E9}" srcOrd="1" destOrd="0" presId="urn:microsoft.com/office/officeart/2018/2/layout/IconLabelDescriptionList"/>
    <dgm:cxn modelId="{6ED7A5DC-8AA6-4D56-B96B-86C14286AD71}" type="presParOf" srcId="{7F7522FE-CAF7-40AC-8772-A9F6FC872EC9}" destId="{9D8675D9-D13D-4282-B241-32FDAA160EF3}" srcOrd="2" destOrd="0" presId="urn:microsoft.com/office/officeart/2018/2/layout/IconLabelDescriptionList"/>
    <dgm:cxn modelId="{54032CEA-9ADA-438A-9A96-E2AE7EE0B319}" type="presParOf" srcId="{7F7522FE-CAF7-40AC-8772-A9F6FC872EC9}" destId="{07D5459F-3547-43F9-A9B7-DF73618452E8}" srcOrd="3" destOrd="0" presId="urn:microsoft.com/office/officeart/2018/2/layout/IconLabelDescriptionList"/>
    <dgm:cxn modelId="{75D93D89-FA33-4CCD-9CC7-A387FBFAC0E4}" type="presParOf" srcId="{7F7522FE-CAF7-40AC-8772-A9F6FC872EC9}" destId="{63C818EE-2F86-4D45-8505-BEBA494BD1C5}" srcOrd="4" destOrd="0" presId="urn:microsoft.com/office/officeart/2018/2/layout/IconLabelDescriptionList"/>
    <dgm:cxn modelId="{8E2A322A-2DC4-4BFD-81CA-01E492F338FE}" type="presParOf" srcId="{8396FFF0-B90C-4810-BA4E-640953D8C25A}" destId="{43FA269F-B472-426D-8826-D4B58232A496}" srcOrd="1" destOrd="0" presId="urn:microsoft.com/office/officeart/2018/2/layout/IconLabelDescriptionList"/>
    <dgm:cxn modelId="{63E6B6D1-4A97-4B69-8289-2E14DCE8CBCD}" type="presParOf" srcId="{8396FFF0-B90C-4810-BA4E-640953D8C25A}" destId="{3A66D3BC-E0BB-408D-9B64-0F050C315337}" srcOrd="2" destOrd="0" presId="urn:microsoft.com/office/officeart/2018/2/layout/IconLabelDescriptionList"/>
    <dgm:cxn modelId="{A3ECA19D-A3E6-4A1B-A719-C197BF7F7818}" type="presParOf" srcId="{3A66D3BC-E0BB-408D-9B64-0F050C315337}" destId="{06BE95A6-0DB5-48B0-9666-0EAD61FCD911}" srcOrd="0" destOrd="0" presId="urn:microsoft.com/office/officeart/2018/2/layout/IconLabelDescriptionList"/>
    <dgm:cxn modelId="{630142AA-8B9E-4B84-A22D-FF8A5672FF5D}" type="presParOf" srcId="{3A66D3BC-E0BB-408D-9B64-0F050C315337}" destId="{7DBBA292-8CF2-4A4B-B5B1-DCA49A4C7581}" srcOrd="1" destOrd="0" presId="urn:microsoft.com/office/officeart/2018/2/layout/IconLabelDescriptionList"/>
    <dgm:cxn modelId="{3B888C86-2AE3-42E6-99FB-E12A661B9B4A}" type="presParOf" srcId="{3A66D3BC-E0BB-408D-9B64-0F050C315337}" destId="{63974BB4-4920-4140-9B8C-E19714AF7CF3}" srcOrd="2" destOrd="0" presId="urn:microsoft.com/office/officeart/2018/2/layout/IconLabelDescriptionList"/>
    <dgm:cxn modelId="{39956285-0EE8-4320-9F95-8D7E38AF911B}" type="presParOf" srcId="{3A66D3BC-E0BB-408D-9B64-0F050C315337}" destId="{8D9B66D8-30A6-4B15-BCF7-0918ACDBA3E8}" srcOrd="3" destOrd="0" presId="urn:microsoft.com/office/officeart/2018/2/layout/IconLabelDescriptionList"/>
    <dgm:cxn modelId="{F79D046F-C7EB-4D0D-9361-489EDEB9C592}" type="presParOf" srcId="{3A66D3BC-E0BB-408D-9B64-0F050C315337}" destId="{E87A88F4-1AEA-458B-ACD6-F66E7A224BD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C6122-2419-40CB-822A-38AB1E184995}">
      <dsp:nvSpPr>
        <dsp:cNvPr id="0" name=""/>
        <dsp:cNvSpPr/>
      </dsp:nvSpPr>
      <dsp:spPr>
        <a:xfrm>
          <a:off x="1227258" y="315768"/>
          <a:ext cx="2458256" cy="2477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675D9-D13D-4282-B241-32FDAA160EF3}">
      <dsp:nvSpPr>
        <dsp:cNvPr id="0" name=""/>
        <dsp:cNvSpPr/>
      </dsp:nvSpPr>
      <dsp:spPr>
        <a:xfrm>
          <a:off x="619605" y="273453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CA" sz="2000" kern="1200" dirty="0"/>
            <a:t>Veterinarians will ask questions about what you're feeding your pet</a:t>
          </a:r>
          <a:endParaRPr lang="en-US" sz="2000" kern="1200" dirty="0"/>
        </a:p>
      </dsp:txBody>
      <dsp:txXfrm>
        <a:off x="619605" y="2734534"/>
        <a:ext cx="4315781" cy="647367"/>
      </dsp:txXfrm>
    </dsp:sp>
    <dsp:sp modelId="{63C818EE-2F86-4D45-8505-BEBA494BD1C5}">
      <dsp:nvSpPr>
        <dsp:cNvPr id="0" name=""/>
        <dsp:cNvSpPr/>
      </dsp:nvSpPr>
      <dsp:spPr>
        <a:xfrm>
          <a:off x="619605" y="3441010"/>
          <a:ext cx="4315781" cy="58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CA" sz="1800" kern="1200" dirty="0"/>
            <a:t>How much food do they eat every day?</a:t>
          </a:r>
          <a:endParaRPr lang="en-US" sz="1800" kern="1200" dirty="0"/>
        </a:p>
        <a:p>
          <a:pPr marL="0" lvl="0" indent="0" algn="l" defTabSz="800100">
            <a:lnSpc>
              <a:spcPct val="100000"/>
            </a:lnSpc>
            <a:spcBef>
              <a:spcPct val="0"/>
            </a:spcBef>
            <a:spcAft>
              <a:spcPct val="35000"/>
            </a:spcAft>
            <a:buNone/>
          </a:pPr>
          <a:r>
            <a:rPr lang="en-CA" sz="1800" kern="1200" dirty="0"/>
            <a:t>What do they eat?</a:t>
          </a:r>
          <a:endParaRPr lang="en-US" sz="1800" kern="1200" dirty="0"/>
        </a:p>
        <a:p>
          <a:pPr marL="0" lvl="0" indent="0" algn="l" defTabSz="800100">
            <a:lnSpc>
              <a:spcPct val="100000"/>
            </a:lnSpc>
            <a:spcBef>
              <a:spcPct val="0"/>
            </a:spcBef>
            <a:spcAft>
              <a:spcPct val="35000"/>
            </a:spcAft>
            <a:buNone/>
          </a:pPr>
          <a:r>
            <a:rPr lang="en-CA" sz="1800" kern="1200"/>
            <a:t>Do they get any human food?</a:t>
          </a:r>
          <a:endParaRPr lang="en-US" sz="1800" kern="1200"/>
        </a:p>
        <a:p>
          <a:pPr marL="0" lvl="0" indent="0" algn="l" defTabSz="800100">
            <a:lnSpc>
              <a:spcPct val="100000"/>
            </a:lnSpc>
            <a:spcBef>
              <a:spcPct val="0"/>
            </a:spcBef>
            <a:spcAft>
              <a:spcPct val="35000"/>
            </a:spcAft>
            <a:buNone/>
          </a:pPr>
          <a:r>
            <a:rPr lang="en-CA" sz="1800" kern="1200" dirty="0"/>
            <a:t>Do they get cat or dog treats?</a:t>
          </a:r>
          <a:endParaRPr lang="en-US" sz="1800" kern="1200" dirty="0"/>
        </a:p>
      </dsp:txBody>
      <dsp:txXfrm>
        <a:off x="619605" y="3441010"/>
        <a:ext cx="4315781" cy="58954"/>
      </dsp:txXfrm>
    </dsp:sp>
    <dsp:sp modelId="{06BE95A6-0DB5-48B0-9666-0EAD61FCD911}">
      <dsp:nvSpPr>
        <dsp:cNvPr id="0" name=""/>
        <dsp:cNvSpPr/>
      </dsp:nvSpPr>
      <dsp:spPr>
        <a:xfrm>
          <a:off x="6688152" y="346384"/>
          <a:ext cx="2237387" cy="2749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74BB4-4920-4140-9B8C-E19714AF7CF3}">
      <dsp:nvSpPr>
        <dsp:cNvPr id="0" name=""/>
        <dsp:cNvSpPr/>
      </dsp:nvSpPr>
      <dsp:spPr>
        <a:xfrm>
          <a:off x="6043592" y="2785370"/>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CA" sz="2000" kern="1200" dirty="0"/>
            <a:t>Keep track of your pet's weight and muscle status</a:t>
          </a:r>
          <a:endParaRPr lang="en-US" sz="2000" kern="1200" dirty="0"/>
        </a:p>
      </dsp:txBody>
      <dsp:txXfrm>
        <a:off x="6043592" y="2785370"/>
        <a:ext cx="4315781" cy="647367"/>
      </dsp:txXfrm>
    </dsp:sp>
    <dsp:sp modelId="{E87A88F4-1AEA-458B-ACD6-F66E7A224BD4}">
      <dsp:nvSpPr>
        <dsp:cNvPr id="0" name=""/>
        <dsp:cNvSpPr/>
      </dsp:nvSpPr>
      <dsp:spPr>
        <a:xfrm>
          <a:off x="6054079" y="3636332"/>
          <a:ext cx="4315781" cy="11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699DC-A75A-4DEB-959E-6607C00A8D27}" type="datetimeFigureOut">
              <a:rPr lang="en-CA" smtClean="0"/>
              <a:t>2023-05-16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D00C3-ED1E-4C35-A906-4610EA6875AB}" type="slidenum">
              <a:rPr lang="en-CA" smtClean="0"/>
              <a:t>‹#›</a:t>
            </a:fld>
            <a:endParaRPr lang="en-CA"/>
          </a:p>
        </p:txBody>
      </p:sp>
    </p:spTree>
    <p:extLst>
      <p:ext uri="{BB962C8B-B14F-4D97-AF65-F5344CB8AC3E}">
        <p14:creationId xmlns:p14="http://schemas.microsoft.com/office/powerpoint/2010/main" val="164047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B1D00C3-ED1E-4C35-A906-4610EA6875AB}" type="slidenum">
              <a:rPr lang="en-CA" smtClean="0"/>
              <a:t>1</a:t>
            </a:fld>
            <a:endParaRPr lang="en-CA"/>
          </a:p>
        </p:txBody>
      </p:sp>
    </p:spTree>
    <p:extLst>
      <p:ext uri="{BB962C8B-B14F-4D97-AF65-F5344CB8AC3E}">
        <p14:creationId xmlns:p14="http://schemas.microsoft.com/office/powerpoint/2010/main" val="357966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the left is an obese dog while dog on the right is a dog with a healthy weight</a:t>
            </a:r>
          </a:p>
        </p:txBody>
      </p:sp>
      <p:sp>
        <p:nvSpPr>
          <p:cNvPr id="4" name="Slide Number Placeholder 3"/>
          <p:cNvSpPr>
            <a:spLocks noGrp="1"/>
          </p:cNvSpPr>
          <p:nvPr>
            <p:ph type="sldNum" sz="quarter" idx="5"/>
          </p:nvPr>
        </p:nvSpPr>
        <p:spPr/>
        <p:txBody>
          <a:bodyPr/>
          <a:lstStyle/>
          <a:p>
            <a:fld id="{4B1D00C3-ED1E-4C35-A906-4610EA6875AB}" type="slidenum">
              <a:rPr lang="en-CA" smtClean="0"/>
              <a:t>5</a:t>
            </a:fld>
            <a:endParaRPr lang="en-CA"/>
          </a:p>
        </p:txBody>
      </p:sp>
    </p:spTree>
    <p:extLst>
      <p:ext uri="{BB962C8B-B14F-4D97-AF65-F5344CB8AC3E}">
        <p14:creationId xmlns:p14="http://schemas.microsoft.com/office/powerpoint/2010/main" val="329266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 note: the list of toxic foods are not a complete list and there are other toxic substances for cats and dogs. The goal was to get students to start thinking about the importance of food. Thus, the lesson plan is greatly oversimplified. Please look at the teaching guide for some information regarding pet health.</a:t>
            </a:r>
          </a:p>
        </p:txBody>
      </p:sp>
      <p:sp>
        <p:nvSpPr>
          <p:cNvPr id="4" name="Slide Number Placeholder 3"/>
          <p:cNvSpPr>
            <a:spLocks noGrp="1"/>
          </p:cNvSpPr>
          <p:nvPr>
            <p:ph type="sldNum" sz="quarter" idx="5"/>
          </p:nvPr>
        </p:nvSpPr>
        <p:spPr/>
        <p:txBody>
          <a:bodyPr/>
          <a:lstStyle/>
          <a:p>
            <a:fld id="{4B1D00C3-ED1E-4C35-A906-4610EA6875AB}" type="slidenum">
              <a:rPr lang="en-CA" smtClean="0"/>
              <a:t>10</a:t>
            </a:fld>
            <a:endParaRPr lang="en-CA"/>
          </a:p>
        </p:txBody>
      </p:sp>
    </p:spTree>
    <p:extLst>
      <p:ext uri="{BB962C8B-B14F-4D97-AF65-F5344CB8AC3E}">
        <p14:creationId xmlns:p14="http://schemas.microsoft.com/office/powerpoint/2010/main" val="221334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DAF6-2545-D29C-A89F-AB6B38F60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6DF3936-CA66-A668-69C7-4C1112667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29F94F-A6E0-4E44-F31E-1A0FC4A6DADA}"/>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5" name="Footer Placeholder 4">
            <a:extLst>
              <a:ext uri="{FF2B5EF4-FFF2-40B4-BE49-F238E27FC236}">
                <a16:creationId xmlns:a16="http://schemas.microsoft.com/office/drawing/2014/main" id="{45AC571F-50BD-B22F-1A6C-39E35FD683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4A0BC5-5F20-5279-7A55-8DCEC6F57432}"/>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13783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A059-56C1-A8CE-6710-425A1564C2B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AD7B25-0925-1D24-C24F-6828DC50B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8BB6FF-F95B-FEB4-F95A-5B123FEE0440}"/>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5" name="Footer Placeholder 4">
            <a:extLst>
              <a:ext uri="{FF2B5EF4-FFF2-40B4-BE49-F238E27FC236}">
                <a16:creationId xmlns:a16="http://schemas.microsoft.com/office/drawing/2014/main" id="{2A506F09-D759-0EB5-CD19-0F504F1D56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979501-BA98-91A2-2CD1-4598D4323BEA}"/>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93161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AC9FE-E1F2-2E61-2595-E5D9C287C9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C16BC2-3493-F45B-34CA-AC9D06643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DE184A-BB47-0DFA-80E2-A696AD3316BA}"/>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5" name="Footer Placeholder 4">
            <a:extLst>
              <a:ext uri="{FF2B5EF4-FFF2-40B4-BE49-F238E27FC236}">
                <a16:creationId xmlns:a16="http://schemas.microsoft.com/office/drawing/2014/main" id="{E4DA8DEC-D970-802F-519D-580F1F7B91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57E2D5-0FFA-596C-C496-C711DC8AACF4}"/>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88014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52A0-B398-B015-618E-C9E6D0C59FF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15159BC-7720-F854-D543-808824A7D0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109321-3258-59E4-AAEE-08B39492C2F8}"/>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5" name="Footer Placeholder 4">
            <a:extLst>
              <a:ext uri="{FF2B5EF4-FFF2-40B4-BE49-F238E27FC236}">
                <a16:creationId xmlns:a16="http://schemas.microsoft.com/office/drawing/2014/main" id="{0D9E5881-8F0F-DAAC-B544-D75237A1B5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0D3C64-D953-4A20-949A-31A329A9526C}"/>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263851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0AB9-5783-3461-CEAF-3CD2290C4D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5018DA6-10D2-9DA4-EACE-B396C9E51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E6990-8648-4D28-3C33-EF9D127453C1}"/>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5" name="Footer Placeholder 4">
            <a:extLst>
              <a:ext uri="{FF2B5EF4-FFF2-40B4-BE49-F238E27FC236}">
                <a16:creationId xmlns:a16="http://schemas.microsoft.com/office/drawing/2014/main" id="{3873C4ED-B812-3F71-4069-3FB649C261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8DF680-0272-B964-B434-DDCCB2970C90}"/>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246590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6B26-C730-3DF6-828C-97E258F2712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A56B940-CA0D-DB6A-42FB-0838B903EE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E3882F0-3C88-4713-B945-C021798D6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A1EF6A4-1B03-EFA4-1102-8BFF428A5D35}"/>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6" name="Footer Placeholder 5">
            <a:extLst>
              <a:ext uri="{FF2B5EF4-FFF2-40B4-BE49-F238E27FC236}">
                <a16:creationId xmlns:a16="http://schemas.microsoft.com/office/drawing/2014/main" id="{48A0D003-DC78-4AE7-C30D-006A4A6264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59025B9-78CF-EEED-CB0A-F039BB9F789A}"/>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15120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6C44-B629-412B-AD78-E7E39EED0E9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066203-ADF5-4CB5-F625-D44613998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1581A1-8901-32E4-93CC-3649FF771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4F6F82-7EC2-D4E5-7199-0543FC5A0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6CC4A-BDB3-732C-6D42-5DDBB3492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383435A-720F-010D-C59D-F68C513BCA6C}"/>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8" name="Footer Placeholder 7">
            <a:extLst>
              <a:ext uri="{FF2B5EF4-FFF2-40B4-BE49-F238E27FC236}">
                <a16:creationId xmlns:a16="http://schemas.microsoft.com/office/drawing/2014/main" id="{696A6C40-7B91-16CC-36CA-115907A1654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65CDD57-CB71-AB55-EA7E-36DF11E17EE3}"/>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155762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7773-524C-B82F-C0F0-FAADB5714C2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E8A6E84-C429-E93E-926D-E5CC294E8E24}"/>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4" name="Footer Placeholder 3">
            <a:extLst>
              <a:ext uri="{FF2B5EF4-FFF2-40B4-BE49-F238E27FC236}">
                <a16:creationId xmlns:a16="http://schemas.microsoft.com/office/drawing/2014/main" id="{5BB4C94D-53BC-66B9-022D-4CE228FB836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EDE5D86-041C-8500-8DB8-F7BB275E8E84}"/>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212004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1A728-7C1F-74CA-E06D-1E9B03FC0CCE}"/>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3" name="Footer Placeholder 2">
            <a:extLst>
              <a:ext uri="{FF2B5EF4-FFF2-40B4-BE49-F238E27FC236}">
                <a16:creationId xmlns:a16="http://schemas.microsoft.com/office/drawing/2014/main" id="{B6DE363E-8254-2D12-D03F-2FAC48064E4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618DD9F-0997-E7F3-9877-7517FE938C09}"/>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220395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7C9C-8ED8-498F-0BE7-962B0BF55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4CD517-19B2-3236-F321-FCC8C758B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CFF57A1-8DCC-86A4-B35C-204682B77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00FB4-7B98-06C8-7EF4-6D0A69BE1527}"/>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6" name="Footer Placeholder 5">
            <a:extLst>
              <a:ext uri="{FF2B5EF4-FFF2-40B4-BE49-F238E27FC236}">
                <a16:creationId xmlns:a16="http://schemas.microsoft.com/office/drawing/2014/main" id="{E9C81474-3D27-4078-4565-188AC45EA9A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28426C2-575A-1A09-C438-EEBD0F4DA1C1}"/>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370061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FF9E-66C4-F99E-1599-14384B88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15D5DD3-35A2-E6C4-152D-5F920F1BB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C62BAA5-FE32-CDD2-8373-5CD713777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6EE17-C1CE-E98A-F1AF-E82D5F2332FD}"/>
              </a:ext>
            </a:extLst>
          </p:cNvPr>
          <p:cNvSpPr>
            <a:spLocks noGrp="1"/>
          </p:cNvSpPr>
          <p:nvPr>
            <p:ph type="dt" sz="half" idx="10"/>
          </p:nvPr>
        </p:nvSpPr>
        <p:spPr/>
        <p:txBody>
          <a:bodyPr/>
          <a:lstStyle/>
          <a:p>
            <a:fld id="{B333051F-2C8D-4316-83D9-F6356A1C2CF9}" type="datetimeFigureOut">
              <a:rPr lang="en-CA" smtClean="0"/>
              <a:t>2023-05-16</a:t>
            </a:fld>
            <a:endParaRPr lang="en-CA"/>
          </a:p>
        </p:txBody>
      </p:sp>
      <p:sp>
        <p:nvSpPr>
          <p:cNvPr id="6" name="Footer Placeholder 5">
            <a:extLst>
              <a:ext uri="{FF2B5EF4-FFF2-40B4-BE49-F238E27FC236}">
                <a16:creationId xmlns:a16="http://schemas.microsoft.com/office/drawing/2014/main" id="{4E62CC61-4508-1E1F-94B7-C8376B9B7F3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1DA4FD9-65FD-83C2-0036-EDC1427F937F}"/>
              </a:ext>
            </a:extLst>
          </p:cNvPr>
          <p:cNvSpPr>
            <a:spLocks noGrp="1"/>
          </p:cNvSpPr>
          <p:nvPr>
            <p:ph type="sldNum" sz="quarter" idx="12"/>
          </p:nvPr>
        </p:nvSpPr>
        <p:spPr/>
        <p:txBody>
          <a:bodyPr/>
          <a:lstStyle/>
          <a:p>
            <a:fld id="{A5A6A564-D98E-450C-A3F0-535FC5099BD6}" type="slidenum">
              <a:rPr lang="en-CA" smtClean="0"/>
              <a:t>‹#›</a:t>
            </a:fld>
            <a:endParaRPr lang="en-CA"/>
          </a:p>
        </p:txBody>
      </p:sp>
    </p:spTree>
    <p:extLst>
      <p:ext uri="{BB962C8B-B14F-4D97-AF65-F5344CB8AC3E}">
        <p14:creationId xmlns:p14="http://schemas.microsoft.com/office/powerpoint/2010/main" val="211341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EB057-BD21-96B4-0E97-0E112941F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F215F93-0B4F-D1DD-5B2D-3659241B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A204F1-C8A0-6490-6593-7885819E6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3051F-2C8D-4316-83D9-F6356A1C2CF9}" type="datetimeFigureOut">
              <a:rPr lang="en-CA" smtClean="0"/>
              <a:t>2023-05-16</a:t>
            </a:fld>
            <a:endParaRPr lang="en-CA"/>
          </a:p>
        </p:txBody>
      </p:sp>
      <p:sp>
        <p:nvSpPr>
          <p:cNvPr id="5" name="Footer Placeholder 4">
            <a:extLst>
              <a:ext uri="{FF2B5EF4-FFF2-40B4-BE49-F238E27FC236}">
                <a16:creationId xmlns:a16="http://schemas.microsoft.com/office/drawing/2014/main" id="{426C65EB-7E26-8B38-5519-D2CB5652F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DB30374-AE86-614F-862E-93425AA30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6A564-D98E-450C-A3F0-535FC5099BD6}" type="slidenum">
              <a:rPr lang="en-CA" smtClean="0"/>
              <a:t>‹#›</a:t>
            </a:fld>
            <a:endParaRPr lang="en-CA"/>
          </a:p>
        </p:txBody>
      </p:sp>
    </p:spTree>
    <p:extLst>
      <p:ext uri="{BB962C8B-B14F-4D97-AF65-F5344CB8AC3E}">
        <p14:creationId xmlns:p14="http://schemas.microsoft.com/office/powerpoint/2010/main" val="24407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Picture 28" descr="Exactly How Much Should I Feed My Cat Each Day?">
            <a:extLst>
              <a:ext uri="{FF2B5EF4-FFF2-40B4-BE49-F238E27FC236}">
                <a16:creationId xmlns:a16="http://schemas.microsoft.com/office/drawing/2014/main" id="{64848B87-2010-F266-13C7-A1960C7C3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99" y="2601684"/>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Reasons you should change your dog's diet in hot weather - Liverpool Echo">
            <a:extLst>
              <a:ext uri="{FF2B5EF4-FFF2-40B4-BE49-F238E27FC236}">
                <a16:creationId xmlns:a16="http://schemas.microsoft.com/office/drawing/2014/main" id="{F510C715-04B8-9E0B-5FB3-DD232D309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956" y="2601685"/>
            <a:ext cx="5086545" cy="3809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7EF41D-1CE6-E7BA-4C61-9985BD6E412C}"/>
              </a:ext>
            </a:extLst>
          </p:cNvPr>
          <p:cNvSpPr txBox="1"/>
          <p:nvPr/>
        </p:nvSpPr>
        <p:spPr>
          <a:xfrm flipH="1">
            <a:off x="991688" y="293360"/>
            <a:ext cx="10208623" cy="2308324"/>
          </a:xfrm>
          <a:prstGeom prst="rect">
            <a:avLst/>
          </a:prstGeom>
          <a:noFill/>
        </p:spPr>
        <p:txBody>
          <a:bodyPr wrap="square" rtlCol="0">
            <a:spAutoFit/>
          </a:bodyPr>
          <a:lstStyle/>
          <a:p>
            <a:pPr algn="ctr"/>
            <a:r>
              <a:rPr lang="en-CA" sz="7200" dirty="0"/>
              <a:t>Let’s talk about food for dogs and cats</a:t>
            </a:r>
          </a:p>
        </p:txBody>
      </p:sp>
    </p:spTree>
    <p:extLst>
      <p:ext uri="{BB962C8B-B14F-4D97-AF65-F5344CB8AC3E}">
        <p14:creationId xmlns:p14="http://schemas.microsoft.com/office/powerpoint/2010/main" val="133053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5 Ways to Help Your Dog and Cat Get Along - Webbox">
            <a:extLst>
              <a:ext uri="{FF2B5EF4-FFF2-40B4-BE49-F238E27FC236}">
                <a16:creationId xmlns:a16="http://schemas.microsoft.com/office/drawing/2014/main" id="{B2E5969D-4271-D6C3-CB1C-184615BF02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4" r="1559"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B31351-87EA-BB4F-D9F4-B3CADB41B274}"/>
              </a:ext>
            </a:extLst>
          </p:cNvPr>
          <p:cNvSpPr>
            <a:spLocks noGrp="1"/>
          </p:cNvSpPr>
          <p:nvPr>
            <p:ph type="title"/>
          </p:nvPr>
        </p:nvSpPr>
        <p:spPr>
          <a:xfrm>
            <a:off x="838200" y="365125"/>
            <a:ext cx="3822189" cy="1899912"/>
          </a:xfrm>
        </p:spPr>
        <p:txBody>
          <a:bodyPr>
            <a:normAutofit/>
          </a:bodyPr>
          <a:lstStyle/>
          <a:p>
            <a:r>
              <a:rPr lang="en-CA" sz="3100" b="1"/>
              <a:t>Time to work on the handout ‘Healthy Food Choices for Cats and Dogs’</a:t>
            </a:r>
          </a:p>
        </p:txBody>
      </p:sp>
      <p:sp>
        <p:nvSpPr>
          <p:cNvPr id="3" name="Content Placeholder 2">
            <a:extLst>
              <a:ext uri="{FF2B5EF4-FFF2-40B4-BE49-F238E27FC236}">
                <a16:creationId xmlns:a16="http://schemas.microsoft.com/office/drawing/2014/main" id="{FF9B0E49-D929-CE8E-060F-3CCD01FADF72}"/>
              </a:ext>
            </a:extLst>
          </p:cNvPr>
          <p:cNvSpPr>
            <a:spLocks noGrp="1"/>
          </p:cNvSpPr>
          <p:nvPr>
            <p:ph idx="1"/>
          </p:nvPr>
        </p:nvSpPr>
        <p:spPr>
          <a:xfrm>
            <a:off x="838200" y="2434200"/>
            <a:ext cx="3822189" cy="4423789"/>
          </a:xfrm>
        </p:spPr>
        <p:txBody>
          <a:bodyPr>
            <a:normAutofit/>
          </a:bodyPr>
          <a:lstStyle/>
          <a:p>
            <a:pPr marL="0" indent="0">
              <a:buNone/>
            </a:pPr>
            <a:r>
              <a:rPr lang="en-CA" sz="2400" dirty="0"/>
              <a:t>Take away points:</a:t>
            </a:r>
          </a:p>
          <a:p>
            <a:pPr marL="0" indent="0">
              <a:buNone/>
            </a:pPr>
            <a:r>
              <a:rPr lang="en-CA" sz="2400" dirty="0"/>
              <a:t>1. Veterinarians play an important role in taking care of your pets nutritional needs</a:t>
            </a:r>
          </a:p>
          <a:p>
            <a:pPr marL="0" indent="0">
              <a:buNone/>
            </a:pPr>
            <a:r>
              <a:rPr lang="en-CA" sz="2400" dirty="0"/>
              <a:t>2. There are many foods we avoid offering our pets to keep them safe and healthy</a:t>
            </a:r>
          </a:p>
          <a:p>
            <a:pPr marL="0" indent="0">
              <a:buNone/>
            </a:pPr>
            <a:r>
              <a:rPr lang="en-CA" sz="2400" dirty="0"/>
              <a:t>3. Dogs and cats have different food needs to keep them healthy</a:t>
            </a:r>
          </a:p>
          <a:p>
            <a:pPr marL="0" indent="0">
              <a:buNone/>
            </a:pPr>
            <a:endParaRPr lang="en-CA" sz="2400" dirty="0"/>
          </a:p>
        </p:txBody>
      </p:sp>
    </p:spTree>
    <p:extLst>
      <p:ext uri="{BB962C8B-B14F-4D97-AF65-F5344CB8AC3E}">
        <p14:creationId xmlns:p14="http://schemas.microsoft.com/office/powerpoint/2010/main" val="169803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FBF5-7B05-9030-0EAE-345CE198DED9}"/>
              </a:ext>
            </a:extLst>
          </p:cNvPr>
          <p:cNvSpPr>
            <a:spLocks noGrp="1"/>
          </p:cNvSpPr>
          <p:nvPr>
            <p:ph type="title"/>
          </p:nvPr>
        </p:nvSpPr>
        <p:spPr/>
        <p:txBody>
          <a:bodyPr/>
          <a:lstStyle/>
          <a:p>
            <a:r>
              <a:rPr lang="en-CA" b="1" dirty="0"/>
              <a:t>Brain storming exercise!</a:t>
            </a:r>
          </a:p>
        </p:txBody>
      </p:sp>
      <p:pic>
        <p:nvPicPr>
          <p:cNvPr id="2056" name="Picture 8" descr="Kid Thinking Looking Up Stock Illustration - Download Image Now - Child,  Contemplation, Writing - Activity - iStock">
            <a:extLst>
              <a:ext uri="{FF2B5EF4-FFF2-40B4-BE49-F238E27FC236}">
                <a16:creationId xmlns:a16="http://schemas.microsoft.com/office/drawing/2014/main" id="{6B4EF0EB-A4AB-6C12-54CD-5A2AD090F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173" y="1503587"/>
            <a:ext cx="5240063" cy="5240063"/>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DD8B427B-3A44-83E8-9F2E-13C4F10FB378}"/>
              </a:ext>
            </a:extLst>
          </p:cNvPr>
          <p:cNvSpPr/>
          <p:nvPr/>
        </p:nvSpPr>
        <p:spPr>
          <a:xfrm>
            <a:off x="8473520" y="3744685"/>
            <a:ext cx="3362278" cy="2171777"/>
          </a:xfrm>
          <a:prstGeom prst="cloudCallout">
            <a:avLst>
              <a:gd name="adj1" fmla="val -91514"/>
              <a:gd name="adj2" fmla="val -522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CA" sz="2000" dirty="0"/>
              <a:t>Do you share your snacks with your pets?</a:t>
            </a:r>
          </a:p>
        </p:txBody>
      </p:sp>
      <p:sp>
        <p:nvSpPr>
          <p:cNvPr id="5" name="Thought Bubble: Cloud 4">
            <a:extLst>
              <a:ext uri="{FF2B5EF4-FFF2-40B4-BE49-F238E27FC236}">
                <a16:creationId xmlns:a16="http://schemas.microsoft.com/office/drawing/2014/main" id="{3FC2CCD4-167B-5352-0AD9-587FD4E77541}"/>
              </a:ext>
            </a:extLst>
          </p:cNvPr>
          <p:cNvSpPr/>
          <p:nvPr/>
        </p:nvSpPr>
        <p:spPr>
          <a:xfrm flipH="1">
            <a:off x="264272" y="1622358"/>
            <a:ext cx="3422360" cy="2224048"/>
          </a:xfrm>
          <a:prstGeom prst="cloudCallout">
            <a:avLst>
              <a:gd name="adj1" fmla="val -84806"/>
              <a:gd name="adj2" fmla="val 9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CA" sz="2000" dirty="0"/>
              <a:t>What kinds of foods do you think are healthy for your pets?</a:t>
            </a:r>
          </a:p>
        </p:txBody>
      </p:sp>
      <p:sp>
        <p:nvSpPr>
          <p:cNvPr id="6" name="Thought Bubble: Cloud 5">
            <a:extLst>
              <a:ext uri="{FF2B5EF4-FFF2-40B4-BE49-F238E27FC236}">
                <a16:creationId xmlns:a16="http://schemas.microsoft.com/office/drawing/2014/main" id="{11F82ECD-2FAD-6089-3E32-CA8335E286B5}"/>
              </a:ext>
            </a:extLst>
          </p:cNvPr>
          <p:cNvSpPr/>
          <p:nvPr/>
        </p:nvSpPr>
        <p:spPr>
          <a:xfrm>
            <a:off x="104611" y="4483967"/>
            <a:ext cx="3741682" cy="1325563"/>
          </a:xfrm>
          <a:prstGeom prst="cloudCallout">
            <a:avLst>
              <a:gd name="adj1" fmla="val 74883"/>
              <a:gd name="adj2" fmla="val -105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What do you feed your pet?</a:t>
            </a:r>
          </a:p>
        </p:txBody>
      </p:sp>
      <p:sp>
        <p:nvSpPr>
          <p:cNvPr id="7" name="Thought Bubble: Cloud 6">
            <a:extLst>
              <a:ext uri="{FF2B5EF4-FFF2-40B4-BE49-F238E27FC236}">
                <a16:creationId xmlns:a16="http://schemas.microsoft.com/office/drawing/2014/main" id="{D5B36851-D092-5329-3AA6-5216E4448801}"/>
              </a:ext>
            </a:extLst>
          </p:cNvPr>
          <p:cNvSpPr/>
          <p:nvPr/>
        </p:nvSpPr>
        <p:spPr>
          <a:xfrm>
            <a:off x="7814279" y="775091"/>
            <a:ext cx="3741682" cy="1959291"/>
          </a:xfrm>
          <a:prstGeom prst="cloudCallout">
            <a:avLst>
              <a:gd name="adj1" fmla="val -71164"/>
              <a:gd name="adj2" fmla="val 43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CA" sz="2000" dirty="0"/>
              <a:t>What do you think veterinarians do to make sure your pets are on a healthy diet?</a:t>
            </a:r>
          </a:p>
        </p:txBody>
      </p:sp>
    </p:spTree>
    <p:extLst>
      <p:ext uri="{BB962C8B-B14F-4D97-AF65-F5344CB8AC3E}">
        <p14:creationId xmlns:p14="http://schemas.microsoft.com/office/powerpoint/2010/main" val="47399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5D78-3DFB-2429-9041-5B921D190346}"/>
              </a:ext>
            </a:extLst>
          </p:cNvPr>
          <p:cNvSpPr>
            <a:spLocks noGrp="1"/>
          </p:cNvSpPr>
          <p:nvPr>
            <p:ph type="title"/>
          </p:nvPr>
        </p:nvSpPr>
        <p:spPr/>
        <p:txBody>
          <a:bodyPr/>
          <a:lstStyle/>
          <a:p>
            <a:r>
              <a:rPr lang="en-CA" b="1" dirty="0"/>
              <a:t>What do you think veterinarians do to maintain health of your pets?</a:t>
            </a:r>
          </a:p>
        </p:txBody>
      </p:sp>
      <p:graphicFrame>
        <p:nvGraphicFramePr>
          <p:cNvPr id="5" name="Content Placeholder 2">
            <a:extLst>
              <a:ext uri="{FF2B5EF4-FFF2-40B4-BE49-F238E27FC236}">
                <a16:creationId xmlns:a16="http://schemas.microsoft.com/office/drawing/2014/main" id="{F18E7035-01E3-7950-C1D0-D0E5211B45DE}"/>
              </a:ext>
            </a:extLst>
          </p:cNvPr>
          <p:cNvGraphicFramePr>
            <a:graphicFrameLocks noGrp="1"/>
          </p:cNvGraphicFramePr>
          <p:nvPr>
            <p:ph idx="1"/>
            <p:extLst>
              <p:ext uri="{D42A27DB-BD31-4B8C-83A1-F6EECF244321}">
                <p14:modId xmlns:p14="http://schemas.microsoft.com/office/powerpoint/2010/main" val="1831162462"/>
              </p:ext>
            </p:extLst>
          </p:nvPr>
        </p:nvGraphicFramePr>
        <p:xfrm>
          <a:off x="838200" y="169949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00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5D78-3DFB-2429-9041-5B921D190346}"/>
              </a:ext>
            </a:extLst>
          </p:cNvPr>
          <p:cNvSpPr>
            <a:spLocks noGrp="1"/>
          </p:cNvSpPr>
          <p:nvPr>
            <p:ph type="title"/>
          </p:nvPr>
        </p:nvSpPr>
        <p:spPr>
          <a:xfrm rot="21078467">
            <a:off x="332633" y="197989"/>
            <a:ext cx="3290887" cy="2287588"/>
          </a:xfrm>
        </p:spPr>
        <p:txBody>
          <a:bodyPr anchor="ctr">
            <a:normAutofit fontScale="90000"/>
            <a:scene3d>
              <a:camera prst="orthographicFront"/>
              <a:lightRig rig="soft" dir="t">
                <a:rot lat="0" lon="0" rev="15600000"/>
              </a:lightRig>
            </a:scene3d>
            <a:sp3d extrusionH="57150" prstMaterial="softEdge">
              <a:bevelT w="25400" h="38100"/>
            </a:sp3d>
          </a:bodyPr>
          <a:lstStyle/>
          <a:p>
            <a:r>
              <a:rPr lang="en-CA" sz="11500" b="1" dirty="0">
                <a:ln w="9525">
                  <a:solidFill>
                    <a:schemeClr val="bg1"/>
                  </a:solidFill>
                  <a:prstDash val="solid"/>
                </a:ln>
                <a:effectLst>
                  <a:outerShdw blurRad="12700" dist="38100" dir="2700000" algn="tl" rotWithShape="0">
                    <a:schemeClr val="bg1">
                      <a:lumMod val="50000"/>
                    </a:schemeClr>
                  </a:outerShdw>
                </a:effectLst>
              </a:rPr>
              <a:t>Why?</a:t>
            </a:r>
          </a:p>
        </p:txBody>
      </p:sp>
      <p:sp>
        <p:nvSpPr>
          <p:cNvPr id="3" name="Content Placeholder 2">
            <a:extLst>
              <a:ext uri="{FF2B5EF4-FFF2-40B4-BE49-F238E27FC236}">
                <a16:creationId xmlns:a16="http://schemas.microsoft.com/office/drawing/2014/main" id="{EB34768F-27BC-1562-2BCF-5F7475B92998}"/>
              </a:ext>
            </a:extLst>
          </p:cNvPr>
          <p:cNvSpPr>
            <a:spLocks noGrp="1"/>
          </p:cNvSpPr>
          <p:nvPr>
            <p:ph idx="1"/>
          </p:nvPr>
        </p:nvSpPr>
        <p:spPr>
          <a:xfrm>
            <a:off x="4245002" y="442636"/>
            <a:ext cx="7852404" cy="2287587"/>
          </a:xfrm>
        </p:spPr>
        <p:txBody>
          <a:bodyPr anchor="ctr">
            <a:noAutofit/>
          </a:bodyPr>
          <a:lstStyle/>
          <a:p>
            <a:r>
              <a:rPr lang="en-CA" sz="2400" dirty="0"/>
              <a:t>Because:</a:t>
            </a:r>
          </a:p>
          <a:p>
            <a:pPr lvl="2"/>
            <a:r>
              <a:rPr lang="en-CA" sz="2400" dirty="0"/>
              <a:t>Too many treats leads to weight gain</a:t>
            </a:r>
          </a:p>
          <a:p>
            <a:pPr lvl="2"/>
            <a:r>
              <a:rPr lang="en-CA" sz="2400" dirty="0"/>
              <a:t>Some table scraps are not healthy for your pets</a:t>
            </a:r>
          </a:p>
          <a:p>
            <a:pPr lvl="2"/>
            <a:r>
              <a:rPr lang="en-CA" sz="2400" dirty="0"/>
              <a:t>Sometimes giving too much dog/cat food can lead to weight gain</a:t>
            </a:r>
          </a:p>
          <a:p>
            <a:pPr lvl="2"/>
            <a:r>
              <a:rPr lang="en-CA" sz="2400" dirty="0"/>
              <a:t>If pets lose or gain weight too quickly or if muscles get smaller, this might mean your pet is sick</a:t>
            </a:r>
          </a:p>
        </p:txBody>
      </p:sp>
      <p:pic>
        <p:nvPicPr>
          <p:cNvPr id="4098" name="Picture 2" descr="What to Do When Your Dog Won't Eat Their Food — But Will Eat Treats -  PetPlace">
            <a:extLst>
              <a:ext uri="{FF2B5EF4-FFF2-40B4-BE49-F238E27FC236}">
                <a16:creationId xmlns:a16="http://schemas.microsoft.com/office/drawing/2014/main" id="{2CDF5334-93BB-61F8-0B15-174FF6ACF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49" b="14519"/>
          <a:stretch/>
        </p:blipFill>
        <p:spPr bwMode="auto">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1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516-C66C-F6DE-3391-CFF859121F2C}"/>
              </a:ext>
            </a:extLst>
          </p:cNvPr>
          <p:cNvSpPr>
            <a:spLocks noGrp="1"/>
          </p:cNvSpPr>
          <p:nvPr>
            <p:ph type="title"/>
          </p:nvPr>
        </p:nvSpPr>
        <p:spPr/>
        <p:txBody>
          <a:bodyPr/>
          <a:lstStyle/>
          <a:p>
            <a:r>
              <a:rPr lang="en-CA" b="1" dirty="0"/>
              <a:t>Problems with weight gain/weight loss</a:t>
            </a:r>
          </a:p>
        </p:txBody>
      </p:sp>
      <p:sp>
        <p:nvSpPr>
          <p:cNvPr id="3" name="Content Placeholder 2">
            <a:extLst>
              <a:ext uri="{FF2B5EF4-FFF2-40B4-BE49-F238E27FC236}">
                <a16:creationId xmlns:a16="http://schemas.microsoft.com/office/drawing/2014/main" id="{B49C01FA-4D92-694D-8F96-A6A634B4CD14}"/>
              </a:ext>
            </a:extLst>
          </p:cNvPr>
          <p:cNvSpPr>
            <a:spLocks noGrp="1"/>
          </p:cNvSpPr>
          <p:nvPr>
            <p:ph idx="1"/>
          </p:nvPr>
        </p:nvSpPr>
        <p:spPr>
          <a:xfrm>
            <a:off x="6789682" y="1809859"/>
            <a:ext cx="4564117" cy="3844707"/>
          </a:xfrm>
        </p:spPr>
        <p:txBody>
          <a:bodyPr>
            <a:normAutofit/>
          </a:bodyPr>
          <a:lstStyle/>
          <a:p>
            <a:r>
              <a:rPr lang="en-CA" dirty="0"/>
              <a:t>If our pets gain too much weight that can lead to illnesses</a:t>
            </a:r>
          </a:p>
          <a:p>
            <a:r>
              <a:rPr lang="en-CA" dirty="0"/>
              <a:t>If your pets lose weight too quickly that could also be a sign that your pet is sick</a:t>
            </a:r>
          </a:p>
        </p:txBody>
      </p:sp>
      <p:pic>
        <p:nvPicPr>
          <p:cNvPr id="3074" name="Picture 2" descr="Is my pet fat?">
            <a:extLst>
              <a:ext uri="{FF2B5EF4-FFF2-40B4-BE49-F238E27FC236}">
                <a16:creationId xmlns:a16="http://schemas.microsoft.com/office/drawing/2014/main" id="{43350CF5-16DC-712E-DFD2-3301B705C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65" y="1809859"/>
            <a:ext cx="6187663" cy="403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1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516-C66C-F6DE-3391-CFF859121F2C}"/>
              </a:ext>
            </a:extLst>
          </p:cNvPr>
          <p:cNvSpPr>
            <a:spLocks noGrp="1"/>
          </p:cNvSpPr>
          <p:nvPr>
            <p:ph type="title"/>
          </p:nvPr>
        </p:nvSpPr>
        <p:spPr/>
        <p:txBody>
          <a:bodyPr/>
          <a:lstStyle/>
          <a:p>
            <a:r>
              <a:rPr lang="en-CA" b="1" dirty="0"/>
              <a:t>Did you know…</a:t>
            </a:r>
          </a:p>
        </p:txBody>
      </p:sp>
      <p:sp>
        <p:nvSpPr>
          <p:cNvPr id="3" name="Content Placeholder 2">
            <a:extLst>
              <a:ext uri="{FF2B5EF4-FFF2-40B4-BE49-F238E27FC236}">
                <a16:creationId xmlns:a16="http://schemas.microsoft.com/office/drawing/2014/main" id="{B49C01FA-4D92-694D-8F96-A6A634B4CD14}"/>
              </a:ext>
            </a:extLst>
          </p:cNvPr>
          <p:cNvSpPr>
            <a:spLocks noGrp="1"/>
          </p:cNvSpPr>
          <p:nvPr>
            <p:ph idx="1"/>
          </p:nvPr>
        </p:nvSpPr>
        <p:spPr>
          <a:xfrm>
            <a:off x="525514" y="5348616"/>
            <a:ext cx="5675587" cy="1434662"/>
          </a:xfrm>
        </p:spPr>
        <p:txBody>
          <a:bodyPr>
            <a:normAutofit/>
          </a:bodyPr>
          <a:lstStyle/>
          <a:p>
            <a:pPr marL="0" indent="0">
              <a:buNone/>
            </a:pPr>
            <a:r>
              <a:rPr lang="en-CA" dirty="0"/>
              <a:t>1 bag of popcorn for a 25kg dog= 3bags of popcorn for an average adult</a:t>
            </a:r>
          </a:p>
        </p:txBody>
      </p:sp>
      <p:pic>
        <p:nvPicPr>
          <p:cNvPr id="5122" name="Picture 2" descr="Popcorn Recipe | Perfect Popcorn Recipe - Sharmis Passions">
            <a:extLst>
              <a:ext uri="{FF2B5EF4-FFF2-40B4-BE49-F238E27FC236}">
                <a16:creationId xmlns:a16="http://schemas.microsoft.com/office/drawing/2014/main" id="{1D9DDC17-B5BA-FA8F-5894-E487FDE18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66" y="1781678"/>
            <a:ext cx="3292364" cy="3465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05B2A4-69BE-2058-EE46-61161F017CB3}"/>
              </a:ext>
            </a:extLst>
          </p:cNvPr>
          <p:cNvSpPr txBox="1"/>
          <p:nvPr/>
        </p:nvSpPr>
        <p:spPr>
          <a:xfrm>
            <a:off x="6505904" y="5247324"/>
            <a:ext cx="5202622" cy="1384995"/>
          </a:xfrm>
          <a:prstGeom prst="rect">
            <a:avLst/>
          </a:prstGeom>
          <a:noFill/>
        </p:spPr>
        <p:txBody>
          <a:bodyPr wrap="square" rtlCol="0">
            <a:spAutoFit/>
          </a:bodyPr>
          <a:lstStyle/>
          <a:p>
            <a:r>
              <a:rPr lang="en-CA" sz="2800" dirty="0"/>
              <a:t>5oz piece of cheese for a 5lb cat= 2 cheeseburgers for average adult</a:t>
            </a:r>
          </a:p>
          <a:p>
            <a:endParaRPr lang="en-CA" sz="2800" dirty="0"/>
          </a:p>
        </p:txBody>
      </p:sp>
      <p:pic>
        <p:nvPicPr>
          <p:cNvPr id="5124" name="Picture 4" descr="Cheeseburger: Calories and Nutrition | McDonald's">
            <a:extLst>
              <a:ext uri="{FF2B5EF4-FFF2-40B4-BE49-F238E27FC236}">
                <a16:creationId xmlns:a16="http://schemas.microsoft.com/office/drawing/2014/main" id="{0CB1A1EB-DB91-47D1-4B57-0D488F7F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101" y="1690688"/>
            <a:ext cx="5482623" cy="338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9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9" name="Rectangle 8208">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EA876-A660-83E8-C039-60B93FAC6C91}"/>
              </a:ext>
            </a:extLst>
          </p:cNvPr>
          <p:cNvSpPr>
            <a:spLocks noGrp="1"/>
          </p:cNvSpPr>
          <p:nvPr>
            <p:ph type="title"/>
          </p:nvPr>
        </p:nvSpPr>
        <p:spPr>
          <a:xfrm>
            <a:off x="843368" y="1025736"/>
            <a:ext cx="10515595" cy="1499852"/>
          </a:xfrm>
        </p:spPr>
        <p:txBody>
          <a:bodyPr anchor="b">
            <a:normAutofit/>
          </a:bodyPr>
          <a:lstStyle/>
          <a:p>
            <a:pPr algn="ctr"/>
            <a:r>
              <a:rPr lang="en-CA" sz="4000" b="1" dirty="0"/>
              <a:t>Examples of poisonous foods you should not give your pets</a:t>
            </a:r>
          </a:p>
        </p:txBody>
      </p:sp>
      <p:pic>
        <p:nvPicPr>
          <p:cNvPr id="8204" name="Picture 12" descr="Lollipops &amp; Sugarfree Candy - Prizes &amp; Giveaways">
            <a:extLst>
              <a:ext uri="{FF2B5EF4-FFF2-40B4-BE49-F238E27FC236}">
                <a16:creationId xmlns:a16="http://schemas.microsoft.com/office/drawing/2014/main" id="{5DF1E1F6-03D3-B64B-AD17-FBB5AA6FE3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098" y="3200952"/>
            <a:ext cx="2240384" cy="224038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op 5 health benefits of onions | BBC Good Food">
            <a:extLst>
              <a:ext uri="{FF2B5EF4-FFF2-40B4-BE49-F238E27FC236}">
                <a16:creationId xmlns:a16="http://schemas.microsoft.com/office/drawing/2014/main" id="{A4A812F1-A218-AFFF-287C-EAC7D982BD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88062" y="3254748"/>
            <a:ext cx="2251332" cy="20487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What Is a Clove of Garlic? | Cooking School | Food Network">
            <a:extLst>
              <a:ext uri="{FF2B5EF4-FFF2-40B4-BE49-F238E27FC236}">
                <a16:creationId xmlns:a16="http://schemas.microsoft.com/office/drawing/2014/main" id="{A4A54DF8-63BD-F47E-0155-3874088148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75500" y="3392811"/>
            <a:ext cx="2251332" cy="16884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s Milk Chocolate or Dark Chocolate Healthier? | Food Network Healthy Eats:  Recipes, Ideas, and Food News | Food Network">
            <a:extLst>
              <a:ext uri="{FF2B5EF4-FFF2-40B4-BE49-F238E27FC236}">
                <a16:creationId xmlns:a16="http://schemas.microsoft.com/office/drawing/2014/main" id="{A0700E37-AFD4-1650-3DA3-163AF9870A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62938" y="3392813"/>
            <a:ext cx="2251332" cy="16884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reen, black or red grapes: Know which is the healthiest of them all |  HealthShots">
            <a:extLst>
              <a:ext uri="{FF2B5EF4-FFF2-40B4-BE49-F238E27FC236}">
                <a16:creationId xmlns:a16="http://schemas.microsoft.com/office/drawing/2014/main" id="{5985685C-DD05-9B3A-338B-87A1B83D24F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50377" y="3551323"/>
            <a:ext cx="2251332" cy="1266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9B0453-C5B8-12BE-41EB-8E295D619254}"/>
              </a:ext>
            </a:extLst>
          </p:cNvPr>
          <p:cNvSpPr txBox="1"/>
          <p:nvPr/>
        </p:nvSpPr>
        <p:spPr>
          <a:xfrm flipH="1">
            <a:off x="466133" y="5441336"/>
            <a:ext cx="2400764" cy="369332"/>
          </a:xfrm>
          <a:prstGeom prst="rect">
            <a:avLst/>
          </a:prstGeom>
          <a:noFill/>
        </p:spPr>
        <p:txBody>
          <a:bodyPr wrap="square" rtlCol="0">
            <a:spAutoFit/>
          </a:bodyPr>
          <a:lstStyle/>
          <a:p>
            <a:r>
              <a:rPr lang="en-CA" dirty="0"/>
              <a:t>Candies or gum</a:t>
            </a:r>
          </a:p>
        </p:txBody>
      </p:sp>
      <p:sp>
        <p:nvSpPr>
          <p:cNvPr id="5" name="TextBox 4">
            <a:extLst>
              <a:ext uri="{FF2B5EF4-FFF2-40B4-BE49-F238E27FC236}">
                <a16:creationId xmlns:a16="http://schemas.microsoft.com/office/drawing/2014/main" id="{20999766-F976-A090-9DC2-637BE1AFFD41}"/>
              </a:ext>
            </a:extLst>
          </p:cNvPr>
          <p:cNvSpPr txBox="1"/>
          <p:nvPr/>
        </p:nvSpPr>
        <p:spPr>
          <a:xfrm flipH="1">
            <a:off x="3049778" y="5441336"/>
            <a:ext cx="1720019" cy="369332"/>
          </a:xfrm>
          <a:prstGeom prst="rect">
            <a:avLst/>
          </a:prstGeom>
          <a:noFill/>
        </p:spPr>
        <p:txBody>
          <a:bodyPr wrap="square" rtlCol="0">
            <a:spAutoFit/>
          </a:bodyPr>
          <a:lstStyle/>
          <a:p>
            <a:r>
              <a:rPr lang="en-CA" dirty="0"/>
              <a:t>Onions</a:t>
            </a:r>
          </a:p>
        </p:txBody>
      </p:sp>
      <p:sp>
        <p:nvSpPr>
          <p:cNvPr id="6" name="TextBox 5">
            <a:extLst>
              <a:ext uri="{FF2B5EF4-FFF2-40B4-BE49-F238E27FC236}">
                <a16:creationId xmlns:a16="http://schemas.microsoft.com/office/drawing/2014/main" id="{8A652F70-35CA-D262-DD15-E3355E19905B}"/>
              </a:ext>
            </a:extLst>
          </p:cNvPr>
          <p:cNvSpPr txBox="1"/>
          <p:nvPr/>
        </p:nvSpPr>
        <p:spPr>
          <a:xfrm flipH="1">
            <a:off x="5746118" y="5441336"/>
            <a:ext cx="1660711" cy="369332"/>
          </a:xfrm>
          <a:prstGeom prst="rect">
            <a:avLst/>
          </a:prstGeom>
          <a:noFill/>
        </p:spPr>
        <p:txBody>
          <a:bodyPr wrap="square" rtlCol="0">
            <a:spAutoFit/>
          </a:bodyPr>
          <a:lstStyle/>
          <a:p>
            <a:r>
              <a:rPr lang="en-CA" dirty="0"/>
              <a:t>Garlic</a:t>
            </a:r>
          </a:p>
        </p:txBody>
      </p:sp>
      <p:sp>
        <p:nvSpPr>
          <p:cNvPr id="9" name="TextBox 8">
            <a:extLst>
              <a:ext uri="{FF2B5EF4-FFF2-40B4-BE49-F238E27FC236}">
                <a16:creationId xmlns:a16="http://schemas.microsoft.com/office/drawing/2014/main" id="{E9D25F9C-96E3-E3BE-BE96-9C52F4E64563}"/>
              </a:ext>
            </a:extLst>
          </p:cNvPr>
          <p:cNvSpPr txBox="1"/>
          <p:nvPr/>
        </p:nvSpPr>
        <p:spPr>
          <a:xfrm>
            <a:off x="7883374" y="5441336"/>
            <a:ext cx="1210460" cy="369332"/>
          </a:xfrm>
          <a:prstGeom prst="rect">
            <a:avLst/>
          </a:prstGeom>
          <a:noFill/>
        </p:spPr>
        <p:txBody>
          <a:bodyPr wrap="none" rtlCol="0">
            <a:spAutoFit/>
          </a:bodyPr>
          <a:lstStyle/>
          <a:p>
            <a:r>
              <a:rPr lang="en-CA" dirty="0"/>
              <a:t>Chocolates</a:t>
            </a:r>
          </a:p>
        </p:txBody>
      </p:sp>
      <p:sp>
        <p:nvSpPr>
          <p:cNvPr id="10" name="TextBox 9">
            <a:extLst>
              <a:ext uri="{FF2B5EF4-FFF2-40B4-BE49-F238E27FC236}">
                <a16:creationId xmlns:a16="http://schemas.microsoft.com/office/drawing/2014/main" id="{CAD7BB66-3CF2-D1F4-E5E5-1633762BA40A}"/>
              </a:ext>
            </a:extLst>
          </p:cNvPr>
          <p:cNvSpPr txBox="1"/>
          <p:nvPr/>
        </p:nvSpPr>
        <p:spPr>
          <a:xfrm flipH="1">
            <a:off x="10360423" y="5441336"/>
            <a:ext cx="1641286" cy="369332"/>
          </a:xfrm>
          <a:prstGeom prst="rect">
            <a:avLst/>
          </a:prstGeom>
          <a:noFill/>
        </p:spPr>
        <p:txBody>
          <a:bodyPr wrap="square" rtlCol="0">
            <a:spAutoFit/>
          </a:bodyPr>
          <a:lstStyle/>
          <a:p>
            <a:r>
              <a:rPr lang="en-CA" dirty="0"/>
              <a:t>Grapes</a:t>
            </a:r>
          </a:p>
        </p:txBody>
      </p:sp>
    </p:spTree>
    <p:extLst>
      <p:ext uri="{BB962C8B-B14F-4D97-AF65-F5344CB8AC3E}">
        <p14:creationId xmlns:p14="http://schemas.microsoft.com/office/powerpoint/2010/main" val="155431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F738-392A-21D5-A0FB-4CBC5563B973}"/>
              </a:ext>
            </a:extLst>
          </p:cNvPr>
          <p:cNvSpPr>
            <a:spLocks noGrp="1"/>
          </p:cNvSpPr>
          <p:nvPr>
            <p:ph type="title"/>
          </p:nvPr>
        </p:nvSpPr>
        <p:spPr/>
        <p:txBody>
          <a:bodyPr/>
          <a:lstStyle/>
          <a:p>
            <a:pPr algn="ctr"/>
            <a:r>
              <a:rPr lang="en-CA" b="1" dirty="0"/>
              <a:t>Examples of foods you can share with your pet as a snack</a:t>
            </a:r>
          </a:p>
        </p:txBody>
      </p:sp>
      <p:pic>
        <p:nvPicPr>
          <p:cNvPr id="9218" name="Picture 2" descr="Carrots - BCfresh Vegetables">
            <a:extLst>
              <a:ext uri="{FF2B5EF4-FFF2-40B4-BE49-F238E27FC236}">
                <a16:creationId xmlns:a16="http://schemas.microsoft.com/office/drawing/2014/main" id="{6258B582-620C-3744-BF25-132026945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692" y="1789706"/>
            <a:ext cx="3082994" cy="18806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40lb Bananas (Case) – Fatima's Online Market">
            <a:extLst>
              <a:ext uri="{FF2B5EF4-FFF2-40B4-BE49-F238E27FC236}">
                <a16:creationId xmlns:a16="http://schemas.microsoft.com/office/drawing/2014/main" id="{2FF9FDCE-F1A1-A555-9584-B9FECE33E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72" y="4367401"/>
            <a:ext cx="2767693" cy="184644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reshPoint | Cucumbers, English">
            <a:extLst>
              <a:ext uri="{FF2B5EF4-FFF2-40B4-BE49-F238E27FC236}">
                <a16:creationId xmlns:a16="http://schemas.microsoft.com/office/drawing/2014/main" id="{02C647AF-E4DE-0E11-B4A5-54D5E582A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652" y="4351482"/>
            <a:ext cx="3224382" cy="194082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Warrior (Watermelon/triploid) - Stokes Seeds">
            <a:extLst>
              <a:ext uri="{FF2B5EF4-FFF2-40B4-BE49-F238E27FC236}">
                <a16:creationId xmlns:a16="http://schemas.microsoft.com/office/drawing/2014/main" id="{B69EA851-978B-4FCD-9570-00D7BD197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26" y="1954311"/>
            <a:ext cx="2133547" cy="213354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Kraft Smooth Peanut Butter, 2 kg Jar | Walmart Canada">
            <a:extLst>
              <a:ext uri="{FF2B5EF4-FFF2-40B4-BE49-F238E27FC236}">
                <a16:creationId xmlns:a16="http://schemas.microsoft.com/office/drawing/2014/main" id="{4014089D-DC6C-93E9-3618-34CB310F2E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5260" y="3969915"/>
            <a:ext cx="2522960" cy="252296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Long Grain White Rice Recipe">
            <a:extLst>
              <a:ext uri="{FF2B5EF4-FFF2-40B4-BE49-F238E27FC236}">
                <a16:creationId xmlns:a16="http://schemas.microsoft.com/office/drawing/2014/main" id="{2AB65B8F-7461-21A1-4A87-7FEE9A7B8B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972" y="2076262"/>
            <a:ext cx="2960914" cy="1664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A90303-3480-9632-AF91-BE67760C1812}"/>
              </a:ext>
            </a:extLst>
          </p:cNvPr>
          <p:cNvSpPr txBox="1"/>
          <p:nvPr/>
        </p:nvSpPr>
        <p:spPr>
          <a:xfrm flipH="1">
            <a:off x="1507231" y="3816678"/>
            <a:ext cx="3224382" cy="369332"/>
          </a:xfrm>
          <a:prstGeom prst="rect">
            <a:avLst/>
          </a:prstGeom>
          <a:noFill/>
        </p:spPr>
        <p:txBody>
          <a:bodyPr wrap="square" rtlCol="0">
            <a:spAutoFit/>
          </a:bodyPr>
          <a:lstStyle/>
          <a:p>
            <a:r>
              <a:rPr lang="en-CA" dirty="0"/>
              <a:t>White rice</a:t>
            </a:r>
          </a:p>
        </p:txBody>
      </p:sp>
      <p:sp>
        <p:nvSpPr>
          <p:cNvPr id="5" name="TextBox 4">
            <a:extLst>
              <a:ext uri="{FF2B5EF4-FFF2-40B4-BE49-F238E27FC236}">
                <a16:creationId xmlns:a16="http://schemas.microsoft.com/office/drawing/2014/main" id="{0A64DD78-02A4-77F3-3D75-FFD693CF1DFD}"/>
              </a:ext>
            </a:extLst>
          </p:cNvPr>
          <p:cNvSpPr txBox="1"/>
          <p:nvPr/>
        </p:nvSpPr>
        <p:spPr>
          <a:xfrm flipH="1">
            <a:off x="5326839" y="3969915"/>
            <a:ext cx="2010631" cy="369332"/>
          </a:xfrm>
          <a:prstGeom prst="rect">
            <a:avLst/>
          </a:prstGeom>
          <a:noFill/>
        </p:spPr>
        <p:txBody>
          <a:bodyPr wrap="square" rtlCol="0">
            <a:spAutoFit/>
          </a:bodyPr>
          <a:lstStyle/>
          <a:p>
            <a:r>
              <a:rPr lang="en-CA" dirty="0"/>
              <a:t>Watermelon</a:t>
            </a:r>
          </a:p>
        </p:txBody>
      </p:sp>
      <p:sp>
        <p:nvSpPr>
          <p:cNvPr id="6" name="TextBox 5">
            <a:extLst>
              <a:ext uri="{FF2B5EF4-FFF2-40B4-BE49-F238E27FC236}">
                <a16:creationId xmlns:a16="http://schemas.microsoft.com/office/drawing/2014/main" id="{DDFCF85E-2622-FD79-F272-B0A7C8B4C5D0}"/>
              </a:ext>
            </a:extLst>
          </p:cNvPr>
          <p:cNvSpPr txBox="1"/>
          <p:nvPr/>
        </p:nvSpPr>
        <p:spPr>
          <a:xfrm>
            <a:off x="1507231" y="6213848"/>
            <a:ext cx="1938734" cy="369332"/>
          </a:xfrm>
          <a:prstGeom prst="rect">
            <a:avLst/>
          </a:prstGeom>
          <a:noFill/>
        </p:spPr>
        <p:txBody>
          <a:bodyPr wrap="square" rtlCol="0">
            <a:spAutoFit/>
          </a:bodyPr>
          <a:lstStyle/>
          <a:p>
            <a:r>
              <a:rPr lang="en-CA" dirty="0"/>
              <a:t>Bananas</a:t>
            </a:r>
          </a:p>
        </p:txBody>
      </p:sp>
      <p:sp>
        <p:nvSpPr>
          <p:cNvPr id="7" name="TextBox 6">
            <a:extLst>
              <a:ext uri="{FF2B5EF4-FFF2-40B4-BE49-F238E27FC236}">
                <a16:creationId xmlns:a16="http://schemas.microsoft.com/office/drawing/2014/main" id="{0814671F-E286-A5BF-2F7C-68E9E521D857}"/>
              </a:ext>
            </a:extLst>
          </p:cNvPr>
          <p:cNvSpPr txBox="1"/>
          <p:nvPr/>
        </p:nvSpPr>
        <p:spPr>
          <a:xfrm>
            <a:off x="8881595" y="3635458"/>
            <a:ext cx="2217091" cy="369332"/>
          </a:xfrm>
          <a:prstGeom prst="rect">
            <a:avLst/>
          </a:prstGeom>
          <a:noFill/>
        </p:spPr>
        <p:txBody>
          <a:bodyPr wrap="square" rtlCol="0">
            <a:spAutoFit/>
          </a:bodyPr>
          <a:lstStyle/>
          <a:p>
            <a:r>
              <a:rPr lang="en-CA" dirty="0"/>
              <a:t>Carrots</a:t>
            </a:r>
          </a:p>
        </p:txBody>
      </p:sp>
      <p:sp>
        <p:nvSpPr>
          <p:cNvPr id="8" name="TextBox 7">
            <a:extLst>
              <a:ext uri="{FF2B5EF4-FFF2-40B4-BE49-F238E27FC236}">
                <a16:creationId xmlns:a16="http://schemas.microsoft.com/office/drawing/2014/main" id="{F4A1FED8-E2C7-4F03-CDD0-3C7632017139}"/>
              </a:ext>
            </a:extLst>
          </p:cNvPr>
          <p:cNvSpPr txBox="1"/>
          <p:nvPr/>
        </p:nvSpPr>
        <p:spPr>
          <a:xfrm>
            <a:off x="6094803" y="6191369"/>
            <a:ext cx="2651234" cy="369332"/>
          </a:xfrm>
          <a:prstGeom prst="rect">
            <a:avLst/>
          </a:prstGeom>
          <a:noFill/>
        </p:spPr>
        <p:txBody>
          <a:bodyPr wrap="square" rtlCol="0">
            <a:spAutoFit/>
          </a:bodyPr>
          <a:lstStyle/>
          <a:p>
            <a:r>
              <a:rPr lang="en-CA" dirty="0"/>
              <a:t>Cucumbers</a:t>
            </a:r>
          </a:p>
        </p:txBody>
      </p:sp>
      <p:sp>
        <p:nvSpPr>
          <p:cNvPr id="9" name="TextBox 8">
            <a:extLst>
              <a:ext uri="{FF2B5EF4-FFF2-40B4-BE49-F238E27FC236}">
                <a16:creationId xmlns:a16="http://schemas.microsoft.com/office/drawing/2014/main" id="{82F674BE-D7F5-7050-6E69-4B9E224A8361}"/>
              </a:ext>
            </a:extLst>
          </p:cNvPr>
          <p:cNvSpPr txBox="1"/>
          <p:nvPr/>
        </p:nvSpPr>
        <p:spPr>
          <a:xfrm flipH="1">
            <a:off x="9990140" y="6458000"/>
            <a:ext cx="3017706" cy="369332"/>
          </a:xfrm>
          <a:prstGeom prst="rect">
            <a:avLst/>
          </a:prstGeom>
          <a:noFill/>
        </p:spPr>
        <p:txBody>
          <a:bodyPr wrap="square" rtlCol="0">
            <a:spAutoFit/>
          </a:bodyPr>
          <a:lstStyle/>
          <a:p>
            <a:r>
              <a:rPr lang="en-CA" dirty="0"/>
              <a:t>Peanut butter</a:t>
            </a:r>
          </a:p>
        </p:txBody>
      </p:sp>
    </p:spTree>
    <p:extLst>
      <p:ext uri="{BB962C8B-B14F-4D97-AF65-F5344CB8AC3E}">
        <p14:creationId xmlns:p14="http://schemas.microsoft.com/office/powerpoint/2010/main" val="23891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an Dogs Eat Cat Food?">
            <a:extLst>
              <a:ext uri="{FF2B5EF4-FFF2-40B4-BE49-F238E27FC236}">
                <a16:creationId xmlns:a16="http://schemas.microsoft.com/office/drawing/2014/main" id="{C02FAAD9-4940-AE35-E429-6C4E38518D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433" b="2690"/>
          <a:stretch/>
        </p:blipFill>
        <p:spPr bwMode="auto">
          <a:xfrm>
            <a:off x="0" y="-3521"/>
            <a:ext cx="12191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Rounded Corners 717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07D971F-7082-C5DA-7906-A60F3B597BCE}"/>
              </a:ext>
            </a:extLst>
          </p:cNvPr>
          <p:cNvSpPr>
            <a:spLocks noGrp="1"/>
          </p:cNvSpPr>
          <p:nvPr>
            <p:ph type="title"/>
          </p:nvPr>
        </p:nvSpPr>
        <p:spPr>
          <a:xfrm>
            <a:off x="566928" y="4203278"/>
            <a:ext cx="8557193" cy="536063"/>
          </a:xfrm>
        </p:spPr>
        <p:txBody>
          <a:bodyPr>
            <a:noAutofit/>
          </a:bodyPr>
          <a:lstStyle/>
          <a:p>
            <a:r>
              <a:rPr lang="en-CA" b="1" dirty="0">
                <a:solidFill>
                  <a:schemeClr val="bg1"/>
                </a:solidFill>
              </a:rPr>
              <a:t>Dogs vs cats</a:t>
            </a:r>
          </a:p>
        </p:txBody>
      </p:sp>
      <p:sp>
        <p:nvSpPr>
          <p:cNvPr id="3" name="Content Placeholder 2">
            <a:extLst>
              <a:ext uri="{FF2B5EF4-FFF2-40B4-BE49-F238E27FC236}">
                <a16:creationId xmlns:a16="http://schemas.microsoft.com/office/drawing/2014/main" id="{49A68D23-68FC-9947-5699-33A597FE528C}"/>
              </a:ext>
            </a:extLst>
          </p:cNvPr>
          <p:cNvSpPr>
            <a:spLocks noGrp="1"/>
          </p:cNvSpPr>
          <p:nvPr>
            <p:ph idx="1"/>
          </p:nvPr>
        </p:nvSpPr>
        <p:spPr>
          <a:xfrm>
            <a:off x="566928" y="4998354"/>
            <a:ext cx="11058144" cy="1306417"/>
          </a:xfrm>
        </p:spPr>
        <p:txBody>
          <a:bodyPr>
            <a:normAutofit/>
          </a:bodyPr>
          <a:lstStyle/>
          <a:p>
            <a:r>
              <a:rPr lang="en-CA" sz="2400" dirty="0"/>
              <a:t>Dogs are omnivores which means they are animals that eat both plants and meat</a:t>
            </a:r>
          </a:p>
          <a:p>
            <a:r>
              <a:rPr lang="en-CA" sz="2400" dirty="0"/>
              <a:t>Cats are carnivores which means they eat only meat</a:t>
            </a:r>
          </a:p>
        </p:txBody>
      </p:sp>
    </p:spTree>
    <p:extLst>
      <p:ext uri="{BB962C8B-B14F-4D97-AF65-F5344CB8AC3E}">
        <p14:creationId xmlns:p14="http://schemas.microsoft.com/office/powerpoint/2010/main" val="3190136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7783</TotalTime>
  <Words>454</Words>
  <Application>Microsoft Office PowerPoint</Application>
  <PresentationFormat>Widescreen</PresentationFormat>
  <Paragraphs>51</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Brain storming exercise!</vt:lpstr>
      <vt:lpstr>What do you think veterinarians do to maintain health of your pets?</vt:lpstr>
      <vt:lpstr>Why?</vt:lpstr>
      <vt:lpstr>Problems with weight gain/weight loss</vt:lpstr>
      <vt:lpstr>Did you know…</vt:lpstr>
      <vt:lpstr>Examples of poisonous foods you should not give your pets</vt:lpstr>
      <vt:lpstr>Examples of foods you can share with your pet as a snack</vt:lpstr>
      <vt:lpstr>Dogs vs cats</vt:lpstr>
      <vt:lpstr>Time to work on the handout ‘Healthy Food Choices for Cats and Dogs’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L</dc:creator>
  <cp:lastModifiedBy>Sophia L</cp:lastModifiedBy>
  <cp:revision>13</cp:revision>
  <dcterms:created xsi:type="dcterms:W3CDTF">2023-05-16T17:58:50Z</dcterms:created>
  <dcterms:modified xsi:type="dcterms:W3CDTF">2023-05-22T03:42:29Z</dcterms:modified>
</cp:coreProperties>
</file>