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9" r:id="rId3"/>
    <p:sldId id="263" r:id="rId4"/>
    <p:sldId id="264" r:id="rId5"/>
    <p:sldId id="265" r:id="rId6"/>
    <p:sldId id="272" r:id="rId7"/>
    <p:sldId id="267" r:id="rId8"/>
    <p:sldId id="268" r:id="rId9"/>
    <p:sldId id="273" r:id="rId10"/>
    <p:sldId id="270" r:id="rId11"/>
    <p:sldId id="271"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88235" autoAdjust="0"/>
  </p:normalViewPr>
  <p:slideViewPr>
    <p:cSldViewPr snapToGrid="0">
      <p:cViewPr varScale="1">
        <p:scale>
          <a:sx n="57" d="100"/>
          <a:sy n="57" d="100"/>
        </p:scale>
        <p:origin x="8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A0A70-F3C3-4A42-AC66-B2F9C2E93F66}"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A144D-9FFA-4A0E-8A1C-12BB780E8A32}" type="slidenum">
              <a:rPr lang="en-US" smtClean="0"/>
              <a:t>‹#›</a:t>
            </a:fld>
            <a:endParaRPr lang="en-US"/>
          </a:p>
        </p:txBody>
      </p:sp>
    </p:spTree>
    <p:extLst>
      <p:ext uri="{BB962C8B-B14F-4D97-AF65-F5344CB8AC3E}">
        <p14:creationId xmlns:p14="http://schemas.microsoft.com/office/powerpoint/2010/main" val="3187994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Re9.3 </a:t>
            </a: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318E5D-A5A2-40CD-AA83-D0421B5D25E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16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AP9.12: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Design, implement, and evaluate three eight-day action plans that demonstrate responsible health promotion related to comprehensive approaches to safety, non-curable infections/diseases, romantic relationships, healthy food policies, addictions, tragic death and suicide, chronic illness, and sexual health.</a:t>
            </a:r>
          </a:p>
          <a:p>
            <a:endParaRPr lang="en-US" dirty="0"/>
          </a:p>
        </p:txBody>
      </p:sp>
      <p:sp>
        <p:nvSpPr>
          <p:cNvPr id="4" name="Slide Number Placeholder 3"/>
          <p:cNvSpPr>
            <a:spLocks noGrp="1"/>
          </p:cNvSpPr>
          <p:nvPr>
            <p:ph type="sldNum" sz="quarter" idx="5"/>
          </p:nvPr>
        </p:nvSpPr>
        <p:spPr/>
        <p:txBody>
          <a:bodyPr/>
          <a:lstStyle/>
          <a:p>
            <a:fld id="{EAFA144D-9FFA-4A0E-8A1C-12BB780E8A32}" type="slidenum">
              <a:rPr lang="en-US" smtClean="0"/>
              <a:t>12</a:t>
            </a:fld>
            <a:endParaRPr lang="en-US"/>
          </a:p>
        </p:txBody>
      </p:sp>
    </p:spTree>
    <p:extLst>
      <p:ext uri="{BB962C8B-B14F-4D97-AF65-F5344CB8AC3E}">
        <p14:creationId xmlns:p14="http://schemas.microsoft.com/office/powerpoint/2010/main" val="291768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Re9.3</a:t>
            </a:r>
          </a:p>
          <a:p>
            <a:r>
              <a:rPr lang="en-US" dirty="0"/>
              <a:t>Has anyone seen anything like this in the community? </a:t>
            </a:r>
          </a:p>
          <a:p>
            <a:r>
              <a:rPr lang="en-US" dirty="0"/>
              <a:t>This is called the tie, or the copulatory lock. Even though it looks funny this  is a completely normal part of dog reproduction </a:t>
            </a: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318E5D-A5A2-40CD-AA83-D0421B5D25E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84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Re9.3</a:t>
            </a: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318E5D-A5A2-40CD-AA83-D0421B5D25E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872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9.3</a:t>
            </a:r>
          </a:p>
          <a:p>
            <a:r>
              <a:rPr lang="en-US" dirty="0"/>
              <a:t>While the bloody discharge seen from a dog in heat may make you think of a women’s menstrual cycle, the bleeding occurs in different parts of the reproductive cycle. While most women will not get pregnant while they are bleeding (but it is still possible), dogs have an increased chance of becoming pregnant when bleeding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318E5D-A5A2-40CD-AA83-D0421B5D25E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27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Male dogs will come from miles around when they sense a female dog in heat, this is a major cause of roaming in dogs, and intact male dogs will pack up and fight over females in heat if they can smell her and roam free to get to her. This can be one of the primary times when dogs might become dangerous to humans due to their motivation to access the in heat female and breed with her</a:t>
            </a:r>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318E5D-A5A2-40CD-AA83-D0421B5D25E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018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9.3</a:t>
            </a:r>
          </a:p>
          <a:p>
            <a:endParaRPr lang="en-US" dirty="0"/>
          </a:p>
          <a:p>
            <a:r>
              <a:rPr lang="en-US" dirty="0"/>
              <a:t>‘Dog overpopulation’ does not have a fixed definition; rather, it refers to a community having more dogs than are manageable given currently available resources. </a:t>
            </a:r>
          </a:p>
          <a:p>
            <a:endParaRPr lang="en-US" dirty="0"/>
          </a:p>
          <a:p>
            <a:r>
              <a:rPr lang="en-US" dirty="0"/>
              <a:t>Does your community have a dog overpopulation problem? How do you know? What are the indicators? </a:t>
            </a:r>
          </a:p>
          <a:p>
            <a:r>
              <a:rPr lang="en-US" dirty="0"/>
              <a:t>Local ecosystems = imbalanced, loss of native species, disease spread</a:t>
            </a: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318E5D-A5A2-40CD-AA83-D0421B5D25E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23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9.3</a:t>
            </a:r>
          </a:p>
          <a:p>
            <a:r>
              <a:rPr lang="en-US" dirty="0"/>
              <a:t>Dogs that roam are much more likely to be hit by cars and get into other sorts of trouble </a:t>
            </a:r>
          </a:p>
          <a:p>
            <a:r>
              <a:rPr lang="en-US" dirty="0"/>
              <a:t>Female cancers include: ovarian cancer and uterine cancer</a:t>
            </a:r>
          </a:p>
          <a:p>
            <a:r>
              <a:rPr lang="en-US" dirty="0"/>
              <a:t>Female dogs can get an infection of the uterus called a pyometra, this is a life threatening condition and often needs a surgery to fix</a:t>
            </a: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318E5D-A5A2-40CD-AA83-D0421B5D25E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91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9.3 </a:t>
            </a:r>
          </a:p>
          <a:p>
            <a:r>
              <a:rPr lang="en-US" dirty="0"/>
              <a:t>Being pregnant is hard work, it is also a time in a dogs life where she can be quite vulnerable </a:t>
            </a: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318E5D-A5A2-40CD-AA83-D0421B5D25E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28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9.3 </a:t>
            </a:r>
          </a:p>
          <a:p>
            <a:r>
              <a:rPr lang="en-US" dirty="0"/>
              <a:t>Being pregnant is hard work, it is also a time in a dogs life where she can be quite vulnerable </a:t>
            </a: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318E5D-A5A2-40CD-AA83-D0421B5D25E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28830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0593CA-0297-4BE6-B2E5-39042D56A707}" type="datetimeFigureOut">
              <a:rPr lang="en-CA" smtClean="0"/>
              <a:t>2022-08-22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52FDB8F-CD6B-44AA-9218-8A4A23F51113}" type="slidenum">
              <a:rPr lang="en-CA" smtClean="0"/>
              <a:t>‹#›</a:t>
            </a:fld>
            <a:endParaRPr lang="en-CA"/>
          </a:p>
        </p:txBody>
      </p:sp>
    </p:spTree>
    <p:extLst>
      <p:ext uri="{BB962C8B-B14F-4D97-AF65-F5344CB8AC3E}">
        <p14:creationId xmlns:p14="http://schemas.microsoft.com/office/powerpoint/2010/main" val="254984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593CA-0297-4BE6-B2E5-39042D56A707}" type="datetimeFigureOut">
              <a:rPr lang="en-CA" smtClean="0"/>
              <a:t>2022-08-22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2FDB8F-CD6B-44AA-9218-8A4A23F51113}" type="slidenum">
              <a:rPr lang="en-CA" smtClean="0"/>
              <a:t>‹#›</a:t>
            </a:fld>
            <a:endParaRPr lang="en-CA"/>
          </a:p>
        </p:txBody>
      </p:sp>
    </p:spTree>
    <p:extLst>
      <p:ext uri="{BB962C8B-B14F-4D97-AF65-F5344CB8AC3E}">
        <p14:creationId xmlns:p14="http://schemas.microsoft.com/office/powerpoint/2010/main" val="227061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593CA-0297-4BE6-B2E5-39042D56A707}" type="datetimeFigureOut">
              <a:rPr lang="en-CA" smtClean="0"/>
              <a:t>2022-08-22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2FDB8F-CD6B-44AA-9218-8A4A23F51113}" type="slidenum">
              <a:rPr lang="en-CA" smtClean="0"/>
              <a:t>‹#›</a:t>
            </a:fld>
            <a:endParaRPr lang="en-CA"/>
          </a:p>
        </p:txBody>
      </p:sp>
    </p:spTree>
    <p:extLst>
      <p:ext uri="{BB962C8B-B14F-4D97-AF65-F5344CB8AC3E}">
        <p14:creationId xmlns:p14="http://schemas.microsoft.com/office/powerpoint/2010/main" val="100361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593CA-0297-4BE6-B2E5-39042D56A707}" type="datetimeFigureOut">
              <a:rPr lang="en-CA" smtClean="0"/>
              <a:t>2022-08-22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2FDB8F-CD6B-44AA-9218-8A4A23F51113}" type="slidenum">
              <a:rPr lang="en-CA" smtClean="0"/>
              <a:t>‹#›</a:t>
            </a:fld>
            <a:endParaRPr lang="en-CA"/>
          </a:p>
        </p:txBody>
      </p:sp>
    </p:spTree>
    <p:extLst>
      <p:ext uri="{BB962C8B-B14F-4D97-AF65-F5344CB8AC3E}">
        <p14:creationId xmlns:p14="http://schemas.microsoft.com/office/powerpoint/2010/main" val="28925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90593CA-0297-4BE6-B2E5-39042D56A707}" type="datetimeFigureOut">
              <a:rPr lang="en-CA" smtClean="0"/>
              <a:t>2022-08-22</a:t>
            </a:fld>
            <a:endParaRPr lang="en-CA"/>
          </a:p>
        </p:txBody>
      </p:sp>
      <p:sp>
        <p:nvSpPr>
          <p:cNvPr id="5" name="Footer Placeholder 4"/>
          <p:cNvSpPr>
            <a:spLocks noGrp="1"/>
          </p:cNvSpPr>
          <p:nvPr>
            <p:ph type="ftr" sz="quarter" idx="11"/>
          </p:nvPr>
        </p:nvSpPr>
        <p:spPr>
          <a:xfrm>
            <a:off x="2182708" y="6272784"/>
            <a:ext cx="6327648" cy="365125"/>
          </a:xfrm>
        </p:spPr>
        <p:txBody>
          <a:bodyPr/>
          <a:lstStyle/>
          <a:p>
            <a:endParaRPr lang="en-CA"/>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52FDB8F-CD6B-44AA-9218-8A4A23F51113}" type="slidenum">
              <a:rPr lang="en-CA" smtClean="0"/>
              <a:t>‹#›</a:t>
            </a:fld>
            <a:endParaRPr lang="en-CA"/>
          </a:p>
        </p:txBody>
      </p:sp>
    </p:spTree>
    <p:extLst>
      <p:ext uri="{BB962C8B-B14F-4D97-AF65-F5344CB8AC3E}">
        <p14:creationId xmlns:p14="http://schemas.microsoft.com/office/powerpoint/2010/main" val="177255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0593CA-0297-4BE6-B2E5-39042D56A707}" type="datetimeFigureOut">
              <a:rPr lang="en-CA" smtClean="0"/>
              <a:t>2022-08-22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2FDB8F-CD6B-44AA-9218-8A4A23F51113}" type="slidenum">
              <a:rPr lang="en-CA" smtClean="0"/>
              <a:t>‹#›</a:t>
            </a:fld>
            <a:endParaRPr lang="en-CA"/>
          </a:p>
        </p:txBody>
      </p:sp>
    </p:spTree>
    <p:extLst>
      <p:ext uri="{BB962C8B-B14F-4D97-AF65-F5344CB8AC3E}">
        <p14:creationId xmlns:p14="http://schemas.microsoft.com/office/powerpoint/2010/main" val="82951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0593CA-0297-4BE6-B2E5-39042D56A707}" type="datetimeFigureOut">
              <a:rPr lang="en-CA" smtClean="0"/>
              <a:t>2022-08-22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52FDB8F-CD6B-44AA-9218-8A4A23F51113}" type="slidenum">
              <a:rPr lang="en-CA" smtClean="0"/>
              <a:t>‹#›</a:t>
            </a:fld>
            <a:endParaRPr lang="en-CA"/>
          </a:p>
        </p:txBody>
      </p:sp>
    </p:spTree>
    <p:extLst>
      <p:ext uri="{BB962C8B-B14F-4D97-AF65-F5344CB8AC3E}">
        <p14:creationId xmlns:p14="http://schemas.microsoft.com/office/powerpoint/2010/main" val="4212203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0593CA-0297-4BE6-B2E5-39042D56A707}" type="datetimeFigureOut">
              <a:rPr lang="en-CA" smtClean="0"/>
              <a:t>2022-08-22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52FDB8F-CD6B-44AA-9218-8A4A23F51113}" type="slidenum">
              <a:rPr lang="en-CA" smtClean="0"/>
              <a:t>‹#›</a:t>
            </a:fld>
            <a:endParaRPr lang="en-CA"/>
          </a:p>
        </p:txBody>
      </p:sp>
    </p:spTree>
    <p:extLst>
      <p:ext uri="{BB962C8B-B14F-4D97-AF65-F5344CB8AC3E}">
        <p14:creationId xmlns:p14="http://schemas.microsoft.com/office/powerpoint/2010/main" val="342158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593CA-0297-4BE6-B2E5-39042D56A707}" type="datetimeFigureOut">
              <a:rPr lang="en-CA" smtClean="0"/>
              <a:t>2022-08-22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52FDB8F-CD6B-44AA-9218-8A4A23F51113}" type="slidenum">
              <a:rPr lang="en-CA" smtClean="0"/>
              <a:t>‹#›</a:t>
            </a:fld>
            <a:endParaRPr lang="en-CA"/>
          </a:p>
        </p:txBody>
      </p:sp>
    </p:spTree>
    <p:extLst>
      <p:ext uri="{BB962C8B-B14F-4D97-AF65-F5344CB8AC3E}">
        <p14:creationId xmlns:p14="http://schemas.microsoft.com/office/powerpoint/2010/main" val="164041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0593CA-0297-4BE6-B2E5-39042D56A707}" type="datetimeFigureOut">
              <a:rPr lang="en-CA" smtClean="0"/>
              <a:t>2022-08-22</a:t>
            </a:fld>
            <a:endParaRPr lang="en-CA"/>
          </a:p>
        </p:txBody>
      </p:sp>
      <p:sp>
        <p:nvSpPr>
          <p:cNvPr id="6" name="Footer Placeholder 5"/>
          <p:cNvSpPr>
            <a:spLocks noGrp="1"/>
          </p:cNvSpPr>
          <p:nvPr>
            <p:ph type="ftr" sz="quarter" idx="11"/>
          </p:nvPr>
        </p:nvSpPr>
        <p:spPr/>
        <p:txBody>
          <a:bodyPr/>
          <a:lstStyle/>
          <a:p>
            <a:endParaRPr lang="en-CA"/>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52FDB8F-CD6B-44AA-9218-8A4A23F51113}" type="slidenum">
              <a:rPr lang="en-CA" smtClean="0"/>
              <a:t>‹#›</a:t>
            </a:fld>
            <a:endParaRPr lang="en-CA"/>
          </a:p>
        </p:txBody>
      </p:sp>
    </p:spTree>
    <p:extLst>
      <p:ext uri="{BB962C8B-B14F-4D97-AF65-F5344CB8AC3E}">
        <p14:creationId xmlns:p14="http://schemas.microsoft.com/office/powerpoint/2010/main" val="2358335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0593CA-0297-4BE6-B2E5-39042D56A707}" type="datetimeFigureOut">
              <a:rPr lang="en-CA" smtClean="0"/>
              <a:t>2022-08-22</a:t>
            </a:fld>
            <a:endParaRPr lang="en-CA"/>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52FDB8F-CD6B-44AA-9218-8A4A23F51113}" type="slidenum">
              <a:rPr lang="en-CA" smtClean="0"/>
              <a:t>‹#›</a:t>
            </a:fld>
            <a:endParaRPr lang="en-CA"/>
          </a:p>
        </p:txBody>
      </p:sp>
    </p:spTree>
    <p:extLst>
      <p:ext uri="{BB962C8B-B14F-4D97-AF65-F5344CB8AC3E}">
        <p14:creationId xmlns:p14="http://schemas.microsoft.com/office/powerpoint/2010/main" val="192923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90593CA-0297-4BE6-B2E5-39042D56A707}" type="datetimeFigureOut">
              <a:rPr lang="en-CA" smtClean="0"/>
              <a:t>2022-08-22</a:t>
            </a:fld>
            <a:endParaRPr lang="en-CA"/>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CA"/>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52FDB8F-CD6B-44AA-9218-8A4A23F51113}" type="slidenum">
              <a:rPr lang="en-CA" smtClean="0"/>
              <a:t>‹#›</a:t>
            </a:fld>
            <a:endParaRPr lang="en-CA"/>
          </a:p>
        </p:txBody>
      </p:sp>
    </p:spTree>
    <p:extLst>
      <p:ext uri="{BB962C8B-B14F-4D97-AF65-F5344CB8AC3E}">
        <p14:creationId xmlns:p14="http://schemas.microsoft.com/office/powerpoint/2010/main" val="602089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itle 2">
            <a:extLst>
              <a:ext uri="{FF2B5EF4-FFF2-40B4-BE49-F238E27FC236}">
                <a16:creationId xmlns:a16="http://schemas.microsoft.com/office/drawing/2014/main" id="{7F37580C-EE95-2EB4-1137-EBC4ABB6EB58}"/>
              </a:ext>
            </a:extLst>
          </p:cNvPr>
          <p:cNvSpPr>
            <a:spLocks noGrp="1"/>
          </p:cNvSpPr>
          <p:nvPr>
            <p:ph type="subTitle" idx="1"/>
          </p:nvPr>
        </p:nvSpPr>
        <p:spPr>
          <a:xfrm>
            <a:off x="7937524" y="2064730"/>
            <a:ext cx="2942706" cy="2728536"/>
          </a:xfrm>
        </p:spPr>
        <p:txBody>
          <a:bodyPr anchor="ctr">
            <a:normAutofit/>
          </a:bodyPr>
          <a:lstStyle/>
          <a:p>
            <a:r>
              <a:rPr lang="en-US" sz="2800" dirty="0">
                <a:solidFill>
                  <a:schemeClr val="tx2"/>
                </a:solidFill>
              </a:rPr>
              <a:t>How to keep dogs healthy by managing their reproduction in your home and community</a:t>
            </a:r>
          </a:p>
        </p:txBody>
      </p:sp>
      <p:grpSp>
        <p:nvGrpSpPr>
          <p:cNvPr id="15" name="Group 9">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11" name="Oval 1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AD9E94A-3BF7-1DF4-1B83-108C0DEFD01D}"/>
              </a:ext>
            </a:extLst>
          </p:cNvPr>
          <p:cNvSpPr>
            <a:spLocks noGrp="1"/>
          </p:cNvSpPr>
          <p:nvPr>
            <p:ph type="ctrTitle"/>
          </p:nvPr>
        </p:nvSpPr>
        <p:spPr>
          <a:xfrm>
            <a:off x="1717507" y="1316890"/>
            <a:ext cx="4606394" cy="4224216"/>
          </a:xfrm>
        </p:spPr>
        <p:txBody>
          <a:bodyPr>
            <a:normAutofit/>
          </a:bodyPr>
          <a:lstStyle/>
          <a:p>
            <a:pPr algn="ctr"/>
            <a:r>
              <a:rPr lang="en-US" sz="6000" dirty="0">
                <a:solidFill>
                  <a:srgbClr val="FFFFFF"/>
                </a:solidFill>
              </a:rPr>
              <a:t>Dog Reproductive Health</a:t>
            </a:r>
          </a:p>
        </p:txBody>
      </p:sp>
      <p:sp>
        <p:nvSpPr>
          <p:cNvPr id="14" name="Rectangle 1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4690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50C6BF1-4F55-49A9-A1DF-8D3C1D73FC57}"/>
              </a:ext>
            </a:extLst>
          </p:cNvPr>
          <p:cNvSpPr>
            <a:spLocks noGrp="1"/>
          </p:cNvSpPr>
          <p:nvPr>
            <p:ph type="title"/>
          </p:nvPr>
        </p:nvSpPr>
        <p:spPr>
          <a:xfrm>
            <a:off x="1069848" y="484632"/>
            <a:ext cx="10058400" cy="1609344"/>
          </a:xfrm>
        </p:spPr>
        <p:txBody>
          <a:bodyPr>
            <a:normAutofit/>
          </a:bodyPr>
          <a:lstStyle/>
          <a:p>
            <a:r>
              <a:rPr lang="en-US"/>
              <a:t>Caring for a pregnant dog </a:t>
            </a:r>
            <a:endParaRPr lang="en-CA" dirty="0"/>
          </a:p>
        </p:txBody>
      </p:sp>
      <p:pic>
        <p:nvPicPr>
          <p:cNvPr id="5" name="Picture 4">
            <a:extLst>
              <a:ext uri="{FF2B5EF4-FFF2-40B4-BE49-F238E27FC236}">
                <a16:creationId xmlns:a16="http://schemas.microsoft.com/office/drawing/2014/main" id="{F11BB04B-FBE6-4CDD-9A2A-DCAA0C1E24CA}"/>
              </a:ext>
            </a:extLst>
          </p:cNvPr>
          <p:cNvPicPr>
            <a:picLocks noChangeAspect="1"/>
          </p:cNvPicPr>
          <p:nvPr/>
        </p:nvPicPr>
        <p:blipFill rotWithShape="1">
          <a:blip r:embed="rId5"/>
          <a:srcRect l="5229" r="1971" b="-2"/>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FFA434D3-C1FC-487E-BD3B-D5E9739A6421}"/>
              </a:ext>
            </a:extLst>
          </p:cNvPr>
          <p:cNvSpPr>
            <a:spLocks noGrp="1"/>
          </p:cNvSpPr>
          <p:nvPr>
            <p:ph idx="1"/>
          </p:nvPr>
        </p:nvSpPr>
        <p:spPr>
          <a:xfrm>
            <a:off x="6496216" y="2320412"/>
            <a:ext cx="4632031" cy="4247656"/>
          </a:xfrm>
        </p:spPr>
        <p:txBody>
          <a:bodyPr anchor="ctr">
            <a:normAutofit/>
          </a:bodyPr>
          <a:lstStyle/>
          <a:p>
            <a:r>
              <a:rPr lang="en-US" sz="1800" dirty="0"/>
              <a:t>Allow her to continue to exercise, but be aware that she will probably have less energy near the end of her pregnancy </a:t>
            </a:r>
          </a:p>
          <a:p>
            <a:pPr lvl="1"/>
            <a:r>
              <a:rPr lang="en-US" dirty="0"/>
              <a:t>Don’t push her to do physical activity that she does not want to engage in </a:t>
            </a:r>
          </a:p>
          <a:p>
            <a:pPr marL="274320" lvl="1" indent="0">
              <a:buNone/>
            </a:pPr>
            <a:endParaRPr lang="en-US" dirty="0"/>
          </a:p>
          <a:p>
            <a:r>
              <a:rPr lang="en-US" sz="1800" dirty="0"/>
              <a:t>Have a plan ready for when she whelps </a:t>
            </a:r>
          </a:p>
          <a:p>
            <a:pPr lvl="1"/>
            <a:r>
              <a:rPr lang="en-US" dirty="0"/>
              <a:t>Have a safe, warm, and quiet area ready  </a:t>
            </a:r>
          </a:p>
          <a:p>
            <a:pPr lvl="1"/>
            <a:r>
              <a:rPr lang="en-US" dirty="0"/>
              <a:t>Have emergency contacts (such as a veterinarian or knowledgeable people in the community) at hand so you can get help quickly if you need it </a:t>
            </a:r>
            <a:endParaRPr lang="en-CA" dirty="0"/>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3894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D751-AA51-40C6-AAB5-F7A8B283A37C}"/>
              </a:ext>
            </a:extLst>
          </p:cNvPr>
          <p:cNvSpPr>
            <a:spLocks noGrp="1"/>
          </p:cNvSpPr>
          <p:nvPr>
            <p:ph type="title"/>
          </p:nvPr>
        </p:nvSpPr>
        <p:spPr>
          <a:xfrm>
            <a:off x="4965430" y="629268"/>
            <a:ext cx="6586491" cy="1286160"/>
          </a:xfrm>
        </p:spPr>
        <p:txBody>
          <a:bodyPr anchor="b">
            <a:normAutofit fontScale="90000"/>
          </a:bodyPr>
          <a:lstStyle/>
          <a:p>
            <a:r>
              <a:rPr lang="en-US" dirty="0"/>
              <a:t>Care for the mother and puppies </a:t>
            </a:r>
            <a:endParaRPr lang="en-CA" dirty="0"/>
          </a:p>
        </p:txBody>
      </p:sp>
      <p:sp>
        <p:nvSpPr>
          <p:cNvPr id="9" name="Content Placeholder 8">
            <a:extLst>
              <a:ext uri="{FF2B5EF4-FFF2-40B4-BE49-F238E27FC236}">
                <a16:creationId xmlns:a16="http://schemas.microsoft.com/office/drawing/2014/main" id="{402A69AD-9039-4440-B921-18B1658EDE8E}"/>
              </a:ext>
            </a:extLst>
          </p:cNvPr>
          <p:cNvSpPr>
            <a:spLocks noGrp="1"/>
          </p:cNvSpPr>
          <p:nvPr>
            <p:ph idx="1"/>
          </p:nvPr>
        </p:nvSpPr>
        <p:spPr>
          <a:xfrm>
            <a:off x="4965431" y="2438400"/>
            <a:ext cx="6586489" cy="3785419"/>
          </a:xfrm>
        </p:spPr>
        <p:txBody>
          <a:bodyPr>
            <a:normAutofit/>
          </a:bodyPr>
          <a:lstStyle/>
          <a:p>
            <a:r>
              <a:rPr lang="en-US" dirty="0"/>
              <a:t>The most energy demanding time for the mother is the first 1-4 weeks of providing milk for her puppies </a:t>
            </a:r>
          </a:p>
          <a:p>
            <a:pPr lvl="1"/>
            <a:r>
              <a:rPr lang="en-US" sz="2000" dirty="0"/>
              <a:t>She should be fed multiple times a day with high energy food </a:t>
            </a:r>
          </a:p>
          <a:p>
            <a:pPr lvl="1"/>
            <a:r>
              <a:rPr lang="en-US" sz="2000" dirty="0"/>
              <a:t>Keep tract of the mother’s weight </a:t>
            </a:r>
            <a:r>
              <a:rPr lang="en-US" sz="2000" dirty="0">
                <a:sym typeface="Wingdings" panose="05000000000000000000" pitchFamily="2" charset="2"/>
              </a:rPr>
              <a:t> she should not lose more than 10% of her body weigh during lactation </a:t>
            </a:r>
          </a:p>
          <a:p>
            <a:pPr lvl="1"/>
            <a:endParaRPr lang="en-US" sz="2000" dirty="0">
              <a:sym typeface="Wingdings" panose="05000000000000000000" pitchFamily="2" charset="2"/>
            </a:endParaRPr>
          </a:p>
          <a:p>
            <a:r>
              <a:rPr lang="en-US" dirty="0">
                <a:sym typeface="Wingdings" panose="05000000000000000000" pitchFamily="2" charset="2"/>
              </a:rPr>
              <a:t>Puppies cannot control their own temperatures very well when first born, it is important to keep them warm and dry</a:t>
            </a:r>
            <a:endParaRPr lang="en-US" dirty="0"/>
          </a:p>
        </p:txBody>
      </p:sp>
      <p:pic>
        <p:nvPicPr>
          <p:cNvPr id="5" name="Content Placeholder 4" descr="Text, letter&#10;&#10;Description automatically generated">
            <a:extLst>
              <a:ext uri="{FF2B5EF4-FFF2-40B4-BE49-F238E27FC236}">
                <a16:creationId xmlns:a16="http://schemas.microsoft.com/office/drawing/2014/main" id="{66B6A155-8378-4188-853A-27B4A0249AAC}"/>
              </a:ext>
            </a:extLst>
          </p:cNvPr>
          <p:cNvPicPr>
            <a:picLocks noChangeAspect="1"/>
          </p:cNvPicPr>
          <p:nvPr/>
        </p:nvPicPr>
        <p:blipFill rotWithShape="1">
          <a:blip r:embed="rId2"/>
          <a:srcRect l="8272" r="5347"/>
          <a:stretch/>
        </p:blipFill>
        <p:spPr>
          <a:xfrm>
            <a:off x="20" y="10"/>
            <a:ext cx="4635571" cy="6857990"/>
          </a:xfrm>
          <a:prstGeom prst="rect">
            <a:avLst/>
          </a:prstGeom>
          <a:effectLst/>
        </p:spPr>
      </p:pic>
    </p:spTree>
    <p:extLst>
      <p:ext uri="{BB962C8B-B14F-4D97-AF65-F5344CB8AC3E}">
        <p14:creationId xmlns:p14="http://schemas.microsoft.com/office/powerpoint/2010/main" val="273848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91CE-253F-1BA6-962C-B36B4FECAAA5}"/>
              </a:ext>
            </a:extLst>
          </p:cNvPr>
          <p:cNvSpPr>
            <a:spLocks noGrp="1"/>
          </p:cNvSpPr>
          <p:nvPr>
            <p:ph type="title"/>
          </p:nvPr>
        </p:nvSpPr>
        <p:spPr/>
        <p:txBody>
          <a:bodyPr/>
          <a:lstStyle/>
          <a:p>
            <a:r>
              <a:rPr lang="en-US" dirty="0"/>
              <a:t>What have you learned?</a:t>
            </a:r>
          </a:p>
        </p:txBody>
      </p:sp>
      <p:sp>
        <p:nvSpPr>
          <p:cNvPr id="3" name="Content Placeholder 2">
            <a:extLst>
              <a:ext uri="{FF2B5EF4-FFF2-40B4-BE49-F238E27FC236}">
                <a16:creationId xmlns:a16="http://schemas.microsoft.com/office/drawing/2014/main" id="{54F5124F-EC35-81B9-2780-48469748DDEB}"/>
              </a:ext>
            </a:extLst>
          </p:cNvPr>
          <p:cNvSpPr>
            <a:spLocks noGrp="1"/>
          </p:cNvSpPr>
          <p:nvPr>
            <p:ph idx="1"/>
          </p:nvPr>
        </p:nvSpPr>
        <p:spPr/>
        <p:txBody>
          <a:bodyPr>
            <a:normAutofit/>
          </a:bodyPr>
          <a:lstStyle/>
          <a:p>
            <a:r>
              <a:rPr lang="en-US" sz="2400" dirty="0"/>
              <a:t>Write an action plan for your community to support dog reproductive health</a:t>
            </a:r>
          </a:p>
          <a:p>
            <a:pPr lvl="1"/>
            <a:r>
              <a:rPr lang="en-US" sz="2400" dirty="0"/>
              <a:t>What is the primary concern you have with dog reproductive health? </a:t>
            </a:r>
          </a:p>
          <a:p>
            <a:pPr lvl="1"/>
            <a:r>
              <a:rPr lang="en-US" sz="2400" dirty="0"/>
              <a:t>What resources from outside the community are needed to address this concern? </a:t>
            </a:r>
          </a:p>
          <a:p>
            <a:pPr lvl="1"/>
            <a:r>
              <a:rPr lang="en-US" sz="2400" dirty="0"/>
              <a:t>What is the first step to address this concern? </a:t>
            </a:r>
          </a:p>
          <a:p>
            <a:pPr lvl="1"/>
            <a:r>
              <a:rPr lang="en-US" sz="2400" dirty="0"/>
              <a:t>What would the full action plan include? </a:t>
            </a:r>
          </a:p>
          <a:p>
            <a:pPr lvl="1"/>
            <a:r>
              <a:rPr lang="en-US" sz="2400" dirty="0"/>
              <a:t>How would you know that the plan is working? </a:t>
            </a:r>
          </a:p>
        </p:txBody>
      </p:sp>
    </p:spTree>
    <p:extLst>
      <p:ext uri="{BB962C8B-B14F-4D97-AF65-F5344CB8AC3E}">
        <p14:creationId xmlns:p14="http://schemas.microsoft.com/office/powerpoint/2010/main" val="1367824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le 1">
            <a:extLst>
              <a:ext uri="{FF2B5EF4-FFF2-40B4-BE49-F238E27FC236}">
                <a16:creationId xmlns:a16="http://schemas.microsoft.com/office/drawing/2014/main" id="{3E064A49-6205-4168-8FAE-7068B8E8B713}"/>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Reproductive health </a:t>
            </a:r>
            <a:endParaRPr lang="en-CA" sz="4800">
              <a:solidFill>
                <a:srgbClr val="FFFFFF"/>
              </a:solidFill>
            </a:endParaRPr>
          </a:p>
        </p:txBody>
      </p:sp>
      <p:sp>
        <p:nvSpPr>
          <p:cNvPr id="3" name="Content Placeholder 2">
            <a:extLst>
              <a:ext uri="{FF2B5EF4-FFF2-40B4-BE49-F238E27FC236}">
                <a16:creationId xmlns:a16="http://schemas.microsoft.com/office/drawing/2014/main" id="{2259556F-499B-4DB9-A79B-90056C337840}"/>
              </a:ext>
            </a:extLst>
          </p:cNvPr>
          <p:cNvSpPr>
            <a:spLocks noGrp="1"/>
          </p:cNvSpPr>
          <p:nvPr>
            <p:ph idx="1"/>
          </p:nvPr>
        </p:nvSpPr>
        <p:spPr>
          <a:xfrm>
            <a:off x="5053780" y="599768"/>
            <a:ext cx="6074467" cy="5572432"/>
          </a:xfrm>
        </p:spPr>
        <p:txBody>
          <a:bodyPr anchor="ctr">
            <a:normAutofit/>
          </a:bodyPr>
          <a:lstStyle/>
          <a:p>
            <a:r>
              <a:rPr lang="en-US" sz="2400" dirty="0"/>
              <a:t>Dogs, just like humans and all other mammals reproduce through sexual intercourse </a:t>
            </a:r>
          </a:p>
          <a:p>
            <a:pPr lvl="1"/>
            <a:r>
              <a:rPr lang="en-US" sz="2400" dirty="0"/>
              <a:t>Sexual reproduction is important in maintaining the diversity of genes in a population </a:t>
            </a:r>
          </a:p>
          <a:p>
            <a:pPr lvl="2"/>
            <a:r>
              <a:rPr lang="en-US" sz="1800" dirty="0"/>
              <a:t>It allows for the mixing of DNA from both the mother and the father resulting in unique individual offspring </a:t>
            </a:r>
            <a:endParaRPr lang="en-CA" sz="1800"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381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7" name="Rectangle 4106">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ACDA8-2C58-4C0A-988E-FF348B16C6B5}"/>
              </a:ext>
            </a:extLst>
          </p:cNvPr>
          <p:cNvSpPr>
            <a:spLocks noGrp="1"/>
          </p:cNvSpPr>
          <p:nvPr>
            <p:ph type="title"/>
          </p:nvPr>
        </p:nvSpPr>
        <p:spPr>
          <a:xfrm>
            <a:off x="7883612" y="484632"/>
            <a:ext cx="3816774" cy="1609344"/>
          </a:xfrm>
          <a:ln>
            <a:noFill/>
          </a:ln>
        </p:spPr>
        <p:txBody>
          <a:bodyPr>
            <a:normAutofit/>
          </a:bodyPr>
          <a:lstStyle/>
          <a:p>
            <a:r>
              <a:rPr lang="en-US" sz="3200"/>
              <a:t>“HELP! MY DOGS ARE STUCK TOGETHER!”</a:t>
            </a:r>
            <a:endParaRPr lang="en-CA" sz="3200"/>
          </a:p>
        </p:txBody>
      </p:sp>
      <p:pic>
        <p:nvPicPr>
          <p:cNvPr id="4098" name="Picture 2" descr="Dogs mating and knotting">
            <a:extLst>
              <a:ext uri="{FF2B5EF4-FFF2-40B4-BE49-F238E27FC236}">
                <a16:creationId xmlns:a16="http://schemas.microsoft.com/office/drawing/2014/main" id="{EE9BA1BC-25D6-4E3E-8B8B-0325F3D13D0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83" r="10061"/>
          <a:stretch/>
        </p:blipFill>
        <p:spPr bwMode="auto">
          <a:xfrm>
            <a:off x="3343" y="10"/>
            <a:ext cx="7548923"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2" name="Content Placeholder 4101">
            <a:extLst>
              <a:ext uri="{FF2B5EF4-FFF2-40B4-BE49-F238E27FC236}">
                <a16:creationId xmlns:a16="http://schemas.microsoft.com/office/drawing/2014/main" id="{B2A84D90-0FAC-4EF9-BD41-E176D06F064E}"/>
              </a:ext>
            </a:extLst>
          </p:cNvPr>
          <p:cNvSpPr>
            <a:spLocks noGrp="1"/>
          </p:cNvSpPr>
          <p:nvPr>
            <p:ph idx="1"/>
          </p:nvPr>
        </p:nvSpPr>
        <p:spPr>
          <a:xfrm>
            <a:off x="7883611" y="2121408"/>
            <a:ext cx="3816774" cy="4050792"/>
          </a:xfrm>
        </p:spPr>
        <p:txBody>
          <a:bodyPr>
            <a:normAutofit/>
          </a:bodyPr>
          <a:lstStyle/>
          <a:p>
            <a:r>
              <a:rPr lang="en-US" sz="2400" dirty="0"/>
              <a:t>Have you ever seen two dogs like this before? </a:t>
            </a:r>
          </a:p>
          <a:p>
            <a:pPr lvl="1"/>
            <a:r>
              <a:rPr lang="en-US" sz="2400" dirty="0"/>
              <a:t>What did you think was happening? </a:t>
            </a:r>
          </a:p>
        </p:txBody>
      </p:sp>
      <p:grpSp>
        <p:nvGrpSpPr>
          <p:cNvPr id="4109" name="Group 4108">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110" name="Oval 4109">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11" name="Oval 4110">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2622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9269FEF8-B276-4B31-A176-BBDA44CBAC1E}"/>
              </a:ext>
            </a:extLst>
          </p:cNvPr>
          <p:cNvSpPr>
            <a:spLocks noGrp="1"/>
          </p:cNvSpPr>
          <p:nvPr>
            <p:ph type="title"/>
          </p:nvPr>
        </p:nvSpPr>
        <p:spPr>
          <a:xfrm>
            <a:off x="4970109" y="484632"/>
            <a:ext cx="6730277" cy="1609344"/>
          </a:xfrm>
          <a:ln>
            <a:noFill/>
          </a:ln>
        </p:spPr>
        <p:txBody>
          <a:bodyPr vert="horz" lIns="91440" tIns="45720" rIns="91440" bIns="45720" rtlCol="0" anchor="ctr">
            <a:normAutofit/>
          </a:bodyPr>
          <a:lstStyle/>
          <a:p>
            <a:r>
              <a:rPr lang="en-US" sz="4400"/>
              <a:t>The “Tie”</a:t>
            </a:r>
          </a:p>
        </p:txBody>
      </p:sp>
      <p:pic>
        <p:nvPicPr>
          <p:cNvPr id="8" name="Picture 7">
            <a:extLst>
              <a:ext uri="{FF2B5EF4-FFF2-40B4-BE49-F238E27FC236}">
                <a16:creationId xmlns:a16="http://schemas.microsoft.com/office/drawing/2014/main" id="{017CB423-579C-4423-BEC5-1138B57AE49F}"/>
              </a:ext>
            </a:extLst>
          </p:cNvPr>
          <p:cNvPicPr>
            <a:picLocks noChangeAspect="1"/>
          </p:cNvPicPr>
          <p:nvPr/>
        </p:nvPicPr>
        <p:blipFill>
          <a:blip r:embed="rId5"/>
          <a:stretch>
            <a:fillRect/>
          </a:stretch>
        </p:blipFill>
        <p:spPr>
          <a:xfrm>
            <a:off x="832590" y="640080"/>
            <a:ext cx="3324919" cy="5588101"/>
          </a:xfrm>
          <a:prstGeom prst="rect">
            <a:avLst/>
          </a:prstGeom>
        </p:spPr>
      </p:pic>
      <p:sp>
        <p:nvSpPr>
          <p:cNvPr id="9" name="Content Placeholder 8">
            <a:extLst>
              <a:ext uri="{FF2B5EF4-FFF2-40B4-BE49-F238E27FC236}">
                <a16:creationId xmlns:a16="http://schemas.microsoft.com/office/drawing/2014/main" id="{6847F694-C29C-4819-A129-26326F590A06}"/>
              </a:ext>
            </a:extLst>
          </p:cNvPr>
          <p:cNvSpPr>
            <a:spLocks noGrp="1"/>
          </p:cNvSpPr>
          <p:nvPr>
            <p:ph idx="1"/>
          </p:nvPr>
        </p:nvSpPr>
        <p:spPr>
          <a:xfrm>
            <a:off x="4970109" y="1667292"/>
            <a:ext cx="6730276" cy="4990397"/>
          </a:xfrm>
        </p:spPr>
        <p:txBody>
          <a:bodyPr vert="horz" lIns="91440" tIns="45720" rIns="91440" bIns="45720" rtlCol="0">
            <a:noAutofit/>
          </a:bodyPr>
          <a:lstStyle/>
          <a:p>
            <a:r>
              <a:rPr lang="en-US" dirty="0"/>
              <a:t>Canine sexual intercourse has two phases </a:t>
            </a:r>
          </a:p>
          <a:p>
            <a:pPr marL="285750"/>
            <a:r>
              <a:rPr lang="en-US" dirty="0"/>
              <a:t>First the male mounts the female from behind</a:t>
            </a:r>
          </a:p>
          <a:p>
            <a:pPr marL="285750"/>
            <a:r>
              <a:rPr lang="en-US" dirty="0"/>
              <a:t>After a period of time the male will dismount and swing leg over the female and turn to be back to back to the female  </a:t>
            </a:r>
          </a:p>
          <a:p>
            <a:pPr marL="742950" lvl="1"/>
            <a:r>
              <a:rPr lang="en-US" sz="2000" dirty="0"/>
              <a:t>At this time the dogs are tied together in a copulatory lock, they cannot separate themselves </a:t>
            </a:r>
          </a:p>
          <a:p>
            <a:pPr marL="285750"/>
            <a:r>
              <a:rPr lang="en-US" dirty="0"/>
              <a:t>Do not try to separate the dogs </a:t>
            </a:r>
          </a:p>
          <a:p>
            <a:pPr marL="742950" lvl="1"/>
            <a:r>
              <a:rPr lang="en-US" sz="2000" dirty="0"/>
              <a:t>The lock can last from 10 minutes to 1 hour </a:t>
            </a:r>
          </a:p>
          <a:p>
            <a:pPr marL="742950" lvl="1"/>
            <a:r>
              <a:rPr lang="en-US" sz="2000" dirty="0"/>
              <a:t>Pulling the dogs apart before they are ready can result in injuries to both the dogs and possibly yourself </a:t>
            </a:r>
          </a:p>
          <a:p>
            <a:pPr marL="742950" lvl="1"/>
            <a:r>
              <a:rPr lang="en-US" sz="2000" dirty="0"/>
              <a:t>Keep the dogs in a calm and quiet area and allow for them to become unlocked on their own </a:t>
            </a:r>
          </a:p>
        </p:txBody>
      </p:sp>
      <p:grpSp>
        <p:nvGrpSpPr>
          <p:cNvPr id="16" name="Group 15">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6">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7">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2359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FCB954F-B7E9-493D-9587-C6726C163AFA}"/>
              </a:ext>
            </a:extLst>
          </p:cNvPr>
          <p:cNvSpPr>
            <a:spLocks noGrp="1"/>
          </p:cNvSpPr>
          <p:nvPr>
            <p:ph type="title"/>
          </p:nvPr>
        </p:nvSpPr>
        <p:spPr>
          <a:xfrm>
            <a:off x="1069848" y="484632"/>
            <a:ext cx="10058400" cy="1609344"/>
          </a:xfrm>
        </p:spPr>
        <p:txBody>
          <a:bodyPr>
            <a:normAutofit/>
          </a:bodyPr>
          <a:lstStyle/>
          <a:p>
            <a:r>
              <a:rPr lang="en-US"/>
              <a:t>Recognizing heat cycles in dogs </a:t>
            </a:r>
            <a:endParaRPr lang="en-CA" dirty="0"/>
          </a:p>
        </p:txBody>
      </p:sp>
      <p:sp>
        <p:nvSpPr>
          <p:cNvPr id="3" name="Content Placeholder 2">
            <a:extLst>
              <a:ext uri="{FF2B5EF4-FFF2-40B4-BE49-F238E27FC236}">
                <a16:creationId xmlns:a16="http://schemas.microsoft.com/office/drawing/2014/main" id="{56B56046-085B-42A0-BEDA-830977A81B37}"/>
              </a:ext>
            </a:extLst>
          </p:cNvPr>
          <p:cNvSpPr>
            <a:spLocks noGrp="1"/>
          </p:cNvSpPr>
          <p:nvPr>
            <p:ph idx="1"/>
          </p:nvPr>
        </p:nvSpPr>
        <p:spPr>
          <a:xfrm>
            <a:off x="834887" y="2144806"/>
            <a:ext cx="8635115" cy="4446826"/>
          </a:xfrm>
        </p:spPr>
        <p:txBody>
          <a:bodyPr>
            <a:normAutofit/>
          </a:bodyPr>
          <a:lstStyle/>
          <a:p>
            <a:r>
              <a:rPr lang="en-US" sz="2400" dirty="0"/>
              <a:t>Dogs reach sexual maturity at between 6 and 24 months – the later ages associated with larger breeds (small dogs have first heat earlier)</a:t>
            </a:r>
          </a:p>
          <a:p>
            <a:r>
              <a:rPr lang="en-US" sz="2400" dirty="0"/>
              <a:t>The most common sign associated with a female dog in heat is “spotting” </a:t>
            </a:r>
          </a:p>
          <a:p>
            <a:pPr lvl="1"/>
            <a:r>
              <a:rPr lang="en-US" sz="2400" dirty="0"/>
              <a:t>bleeding from the vulva </a:t>
            </a:r>
          </a:p>
          <a:p>
            <a:r>
              <a:rPr lang="en-US" sz="2400" dirty="0"/>
              <a:t>Did you know that females in heat emit pheromones that male dogs can detect from kilometers away? </a:t>
            </a:r>
          </a:p>
          <a:p>
            <a:r>
              <a:rPr lang="en-US" sz="2400" dirty="0"/>
              <a:t>Dogs in heat should be provided shelter, food and water, and kept away from other dogs until the heat has passed</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605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FCB954F-B7E9-493D-9587-C6726C163AFA}"/>
              </a:ext>
            </a:extLst>
          </p:cNvPr>
          <p:cNvSpPr>
            <a:spLocks noGrp="1"/>
          </p:cNvSpPr>
          <p:nvPr>
            <p:ph type="title"/>
          </p:nvPr>
        </p:nvSpPr>
        <p:spPr>
          <a:xfrm>
            <a:off x="1069848" y="484632"/>
            <a:ext cx="10058400" cy="1609344"/>
          </a:xfrm>
        </p:spPr>
        <p:txBody>
          <a:bodyPr>
            <a:normAutofit/>
          </a:bodyPr>
          <a:lstStyle/>
          <a:p>
            <a:r>
              <a:rPr lang="en-US"/>
              <a:t>Recognizing heat cycles in dogs </a:t>
            </a:r>
            <a:endParaRPr lang="en-CA" dirty="0"/>
          </a:p>
        </p:txBody>
      </p:sp>
      <p:sp>
        <p:nvSpPr>
          <p:cNvPr id="3" name="Content Placeholder 2">
            <a:extLst>
              <a:ext uri="{FF2B5EF4-FFF2-40B4-BE49-F238E27FC236}">
                <a16:creationId xmlns:a16="http://schemas.microsoft.com/office/drawing/2014/main" id="{56B56046-085B-42A0-BEDA-830977A81B37}"/>
              </a:ext>
            </a:extLst>
          </p:cNvPr>
          <p:cNvSpPr>
            <a:spLocks noGrp="1"/>
          </p:cNvSpPr>
          <p:nvPr>
            <p:ph idx="1"/>
          </p:nvPr>
        </p:nvSpPr>
        <p:spPr>
          <a:xfrm>
            <a:off x="834887" y="2144806"/>
            <a:ext cx="8635115" cy="4446826"/>
          </a:xfrm>
        </p:spPr>
        <p:txBody>
          <a:bodyPr>
            <a:normAutofit/>
          </a:bodyPr>
          <a:lstStyle/>
          <a:p>
            <a:r>
              <a:rPr lang="en-US" sz="2400" dirty="0"/>
              <a:t>Signs of early heat, (lasts 7-10 days) </a:t>
            </a:r>
          </a:p>
          <a:p>
            <a:pPr lvl="1"/>
            <a:r>
              <a:rPr lang="en-US" sz="2400" dirty="0"/>
              <a:t>Swollen vulva, bloody vaginal discharge, urine marking</a:t>
            </a:r>
          </a:p>
          <a:p>
            <a:pPr lvl="1"/>
            <a:r>
              <a:rPr lang="en-US" sz="2400" dirty="0" err="1"/>
              <a:t>Behaviour</a:t>
            </a:r>
            <a:r>
              <a:rPr lang="en-US" sz="2400" dirty="0"/>
              <a:t> changes: nasty with other intact females, interested in males (but not receptive to breeding just yet) </a:t>
            </a:r>
          </a:p>
          <a:p>
            <a:r>
              <a:rPr lang="en-CA" sz="2400" dirty="0"/>
              <a:t>Signs of heat: (usually lasts 3-10 days) </a:t>
            </a:r>
          </a:p>
          <a:p>
            <a:pPr lvl="1"/>
            <a:r>
              <a:rPr lang="en-US" sz="2400" dirty="0"/>
              <a:t> A very swollen vulva, mammary gland development, blood spotting </a:t>
            </a:r>
          </a:p>
          <a:p>
            <a:pPr lvl="1"/>
            <a:r>
              <a:rPr lang="en-US" sz="2400" dirty="0" err="1"/>
              <a:t>Behaviour</a:t>
            </a:r>
            <a:r>
              <a:rPr lang="en-US" sz="2400" dirty="0"/>
              <a:t>: Teasing males, males are attracted to the female, frequent licking of the genitals, urine marking, flagging of tail, dropping of back, and restlessness </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7033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BF1E-61B2-4966-8874-D3F63ACB5FD0}"/>
              </a:ext>
            </a:extLst>
          </p:cNvPr>
          <p:cNvSpPr>
            <a:spLocks noGrp="1"/>
          </p:cNvSpPr>
          <p:nvPr>
            <p:ph type="title"/>
          </p:nvPr>
        </p:nvSpPr>
        <p:spPr/>
        <p:txBody>
          <a:bodyPr>
            <a:normAutofit/>
          </a:bodyPr>
          <a:lstStyle/>
          <a:p>
            <a:r>
              <a:rPr lang="en-US"/>
              <a:t>How many puppies can a female dog have in a year? </a:t>
            </a:r>
            <a:endParaRPr lang="en-CA" dirty="0"/>
          </a:p>
        </p:txBody>
      </p:sp>
      <p:sp>
        <p:nvSpPr>
          <p:cNvPr id="3" name="Content Placeholder 2">
            <a:extLst>
              <a:ext uri="{FF2B5EF4-FFF2-40B4-BE49-F238E27FC236}">
                <a16:creationId xmlns:a16="http://schemas.microsoft.com/office/drawing/2014/main" id="{E925806E-B349-4F01-92F3-FCA5806934B7}"/>
              </a:ext>
            </a:extLst>
          </p:cNvPr>
          <p:cNvSpPr>
            <a:spLocks noGrp="1"/>
          </p:cNvSpPr>
          <p:nvPr>
            <p:ph idx="1"/>
          </p:nvPr>
        </p:nvSpPr>
        <p:spPr/>
        <p:txBody>
          <a:bodyPr>
            <a:normAutofit/>
          </a:bodyPr>
          <a:lstStyle/>
          <a:p>
            <a:r>
              <a:rPr lang="en-US" dirty="0" err="1"/>
              <a:t>Unspayed</a:t>
            </a:r>
            <a:r>
              <a:rPr lang="en-US" dirty="0"/>
              <a:t> females can have 2-3 litters of puppies a year</a:t>
            </a:r>
          </a:p>
          <a:p>
            <a:pPr lvl="1"/>
            <a:r>
              <a:rPr lang="en-US" sz="2000" dirty="0"/>
              <a:t>With the average litter size being around 7 puppies, this means that over 20 new dogs could be added to the population every year </a:t>
            </a:r>
          </a:p>
          <a:p>
            <a:r>
              <a:rPr lang="en-US" dirty="0"/>
              <a:t>Spaying and neutering dogs is one of the best ways to manage dog populations in communities </a:t>
            </a:r>
          </a:p>
          <a:p>
            <a:pPr lvl="1"/>
            <a:r>
              <a:rPr lang="en-US" sz="2000" dirty="0"/>
              <a:t>Too many dogs in a community results in poor health for the dogs, damage to the surrounding ecosystems, and the potential for dangerous encounters with humans </a:t>
            </a:r>
          </a:p>
          <a:p>
            <a:pPr lvl="1"/>
            <a:r>
              <a:rPr lang="en-US" sz="2000" dirty="0"/>
              <a:t>Dog overpopulation in a community brings about orphaned dogs without a safe living environment, short life expectancy decreased dog welfare </a:t>
            </a:r>
          </a:p>
          <a:p>
            <a:pPr lvl="1"/>
            <a:r>
              <a:rPr lang="en-CA" sz="2000" dirty="0"/>
              <a:t>How do you think dog overpopulation affects local ecosystems? </a:t>
            </a:r>
          </a:p>
        </p:txBody>
      </p:sp>
    </p:spTree>
    <p:extLst>
      <p:ext uri="{BB962C8B-B14F-4D97-AF65-F5344CB8AC3E}">
        <p14:creationId xmlns:p14="http://schemas.microsoft.com/office/powerpoint/2010/main" val="365159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9F04-D29E-4984-B104-D9E982DBAAA9}"/>
              </a:ext>
            </a:extLst>
          </p:cNvPr>
          <p:cNvSpPr>
            <a:spLocks noGrp="1"/>
          </p:cNvSpPr>
          <p:nvPr>
            <p:ph type="title"/>
          </p:nvPr>
        </p:nvSpPr>
        <p:spPr>
          <a:xfrm>
            <a:off x="1069848" y="484632"/>
            <a:ext cx="10058400" cy="1609344"/>
          </a:xfrm>
        </p:spPr>
        <p:txBody>
          <a:bodyPr>
            <a:normAutofit/>
          </a:bodyPr>
          <a:lstStyle/>
          <a:p>
            <a:r>
              <a:rPr lang="en-US" dirty="0"/>
              <a:t>Benefits of Spaying and Neutering </a:t>
            </a:r>
            <a:endParaRPr lang="en-CA" dirty="0"/>
          </a:p>
        </p:txBody>
      </p:sp>
      <p:sp>
        <p:nvSpPr>
          <p:cNvPr id="3" name="Content Placeholder 2">
            <a:extLst>
              <a:ext uri="{FF2B5EF4-FFF2-40B4-BE49-F238E27FC236}">
                <a16:creationId xmlns:a16="http://schemas.microsoft.com/office/drawing/2014/main" id="{EB0C05A3-8087-415E-8659-6C88B012CA34}"/>
              </a:ext>
            </a:extLst>
          </p:cNvPr>
          <p:cNvSpPr>
            <a:spLocks noGrp="1"/>
          </p:cNvSpPr>
          <p:nvPr>
            <p:ph idx="1"/>
          </p:nvPr>
        </p:nvSpPr>
        <p:spPr>
          <a:xfrm>
            <a:off x="1069847" y="2121408"/>
            <a:ext cx="6482419" cy="4050792"/>
          </a:xfrm>
        </p:spPr>
        <p:txBody>
          <a:bodyPr>
            <a:normAutofit/>
          </a:bodyPr>
          <a:lstStyle/>
          <a:p>
            <a:r>
              <a:rPr lang="en-US" sz="2400" dirty="0"/>
              <a:t>Spaying and neutering dogs not only helps with population control, but there are also health benefits </a:t>
            </a:r>
          </a:p>
          <a:p>
            <a:pPr lvl="1"/>
            <a:r>
              <a:rPr lang="en-US" sz="2000" dirty="0"/>
              <a:t>Females : less risk of uterine infections, reduced risk of several types of cancers, less likely to roam </a:t>
            </a:r>
          </a:p>
          <a:p>
            <a:pPr lvl="1"/>
            <a:r>
              <a:rPr lang="en-US" sz="2000" dirty="0"/>
              <a:t>Males: reduced risk of several types of cancers, less likely to roam </a:t>
            </a:r>
          </a:p>
          <a:p>
            <a:pPr lvl="1"/>
            <a:r>
              <a:rPr lang="en-US" sz="2000" dirty="0"/>
              <a:t>Spayed and neutered dogs tend to have longer lifespans in comparison to intact dogs </a:t>
            </a:r>
            <a:endParaRPr lang="en-CA" sz="2000" dirty="0"/>
          </a:p>
        </p:txBody>
      </p:sp>
      <p:pic>
        <p:nvPicPr>
          <p:cNvPr id="4" name="Picture 3">
            <a:extLst>
              <a:ext uri="{FF2B5EF4-FFF2-40B4-BE49-F238E27FC236}">
                <a16:creationId xmlns:a16="http://schemas.microsoft.com/office/drawing/2014/main" id="{90386EA2-69A4-40E9-8E7D-72ABD12266D5}"/>
              </a:ext>
            </a:extLst>
          </p:cNvPr>
          <p:cNvPicPr>
            <a:picLocks noChangeAspect="1"/>
          </p:cNvPicPr>
          <p:nvPr/>
        </p:nvPicPr>
        <p:blipFill>
          <a:blip r:embed="rId3"/>
          <a:stretch>
            <a:fillRect/>
          </a:stretch>
        </p:blipFill>
        <p:spPr>
          <a:xfrm>
            <a:off x="7646359" y="1710813"/>
            <a:ext cx="3836792" cy="4461387"/>
          </a:xfrm>
          <a:prstGeom prst="rect">
            <a:avLst/>
          </a:prstGeom>
        </p:spPr>
      </p:pic>
    </p:spTree>
    <p:extLst>
      <p:ext uri="{BB962C8B-B14F-4D97-AF65-F5344CB8AC3E}">
        <p14:creationId xmlns:p14="http://schemas.microsoft.com/office/powerpoint/2010/main" val="417742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50C6BF1-4F55-49A9-A1DF-8D3C1D73FC57}"/>
              </a:ext>
            </a:extLst>
          </p:cNvPr>
          <p:cNvSpPr>
            <a:spLocks noGrp="1"/>
          </p:cNvSpPr>
          <p:nvPr>
            <p:ph type="title"/>
          </p:nvPr>
        </p:nvSpPr>
        <p:spPr>
          <a:xfrm>
            <a:off x="1069848" y="484632"/>
            <a:ext cx="10058400" cy="1609344"/>
          </a:xfrm>
        </p:spPr>
        <p:txBody>
          <a:bodyPr>
            <a:normAutofit/>
          </a:bodyPr>
          <a:lstStyle/>
          <a:p>
            <a:r>
              <a:rPr lang="en-US"/>
              <a:t>Caring for a pregnant dog </a:t>
            </a:r>
            <a:endParaRPr lang="en-CA" dirty="0"/>
          </a:p>
        </p:txBody>
      </p:sp>
      <p:pic>
        <p:nvPicPr>
          <p:cNvPr id="5" name="Picture 4">
            <a:extLst>
              <a:ext uri="{FF2B5EF4-FFF2-40B4-BE49-F238E27FC236}">
                <a16:creationId xmlns:a16="http://schemas.microsoft.com/office/drawing/2014/main" id="{F11BB04B-FBE6-4CDD-9A2A-DCAA0C1E24CA}"/>
              </a:ext>
            </a:extLst>
          </p:cNvPr>
          <p:cNvPicPr>
            <a:picLocks noChangeAspect="1"/>
          </p:cNvPicPr>
          <p:nvPr/>
        </p:nvPicPr>
        <p:blipFill rotWithShape="1">
          <a:blip r:embed="rId5"/>
          <a:srcRect l="5229" r="1971" b="-2"/>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FFA434D3-C1FC-487E-BD3B-D5E9739A6421}"/>
              </a:ext>
            </a:extLst>
          </p:cNvPr>
          <p:cNvSpPr>
            <a:spLocks noGrp="1"/>
          </p:cNvSpPr>
          <p:nvPr>
            <p:ph idx="1"/>
          </p:nvPr>
        </p:nvSpPr>
        <p:spPr>
          <a:xfrm>
            <a:off x="6496216" y="2320412"/>
            <a:ext cx="4632031" cy="4337277"/>
          </a:xfrm>
        </p:spPr>
        <p:txBody>
          <a:bodyPr anchor="ctr">
            <a:normAutofit/>
          </a:bodyPr>
          <a:lstStyle/>
          <a:p>
            <a:r>
              <a:rPr lang="en-US" sz="1800" dirty="0"/>
              <a:t>Average dog pregnancy length is 57-72 days from the mating event </a:t>
            </a:r>
          </a:p>
          <a:p>
            <a:r>
              <a:rPr lang="en-US" sz="1800" dirty="0"/>
              <a:t>Switch her to a puppy diet or a similar high energy diet </a:t>
            </a:r>
          </a:p>
          <a:p>
            <a:pPr lvl="1"/>
            <a:r>
              <a:rPr lang="en-US" dirty="0"/>
              <a:t>Being pregnant takes a lot of energy!</a:t>
            </a:r>
          </a:p>
          <a:p>
            <a:pPr lvl="1"/>
            <a:r>
              <a:rPr lang="en-US" dirty="0"/>
              <a:t>Female dogs can gain up to 30% of their body weight during pregnancy</a:t>
            </a:r>
          </a:p>
          <a:p>
            <a:r>
              <a:rPr lang="en-US" sz="1800" dirty="0"/>
              <a:t>If possible, meet with your veterinarian </a:t>
            </a:r>
          </a:p>
          <a:p>
            <a:pPr lvl="1"/>
            <a:r>
              <a:rPr lang="en-US" dirty="0"/>
              <a:t>Vets will help you make the best plan possible for your unique dogs needs </a:t>
            </a:r>
          </a:p>
          <a:p>
            <a:pPr lvl="1"/>
            <a:r>
              <a:rPr lang="en-US" dirty="0"/>
              <a:t>An x-ray can be taken late in gestation to give an estimate on the number of puppies in the litter </a:t>
            </a:r>
          </a:p>
          <a:p>
            <a:pPr lvl="1"/>
            <a:endParaRPr lang="en-US" sz="1400" dirty="0"/>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97869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24</TotalTime>
  <Words>1314</Words>
  <Application>Microsoft Office PowerPoint</Application>
  <PresentationFormat>Widescreen</PresentationFormat>
  <Paragraphs>106</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Rockwell</vt:lpstr>
      <vt:lpstr>Rockwell Condensed</vt:lpstr>
      <vt:lpstr>Rockwell Extra Bold</vt:lpstr>
      <vt:lpstr>Wingdings</vt:lpstr>
      <vt:lpstr>Wood Type</vt:lpstr>
      <vt:lpstr>Dog Reproductive Health</vt:lpstr>
      <vt:lpstr>Reproductive health </vt:lpstr>
      <vt:lpstr>“HELP! MY DOGS ARE STUCK TOGETHER!”</vt:lpstr>
      <vt:lpstr>The “Tie”</vt:lpstr>
      <vt:lpstr>Recognizing heat cycles in dogs </vt:lpstr>
      <vt:lpstr>Recognizing heat cycles in dogs </vt:lpstr>
      <vt:lpstr>How many puppies can a female dog have in a year? </vt:lpstr>
      <vt:lpstr>Benefits of Spaying and Neutering </vt:lpstr>
      <vt:lpstr>Caring for a pregnant dog </vt:lpstr>
      <vt:lpstr>Caring for a pregnant dog </vt:lpstr>
      <vt:lpstr>Care for the mother and puppies </vt:lpstr>
      <vt:lpstr>What have you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Dog Reproductive Health</dc:title>
  <dc:creator>Woodsworth, Jordan</dc:creator>
  <cp:lastModifiedBy>Woodsworth, Jordan</cp:lastModifiedBy>
  <cp:revision>1</cp:revision>
  <dcterms:created xsi:type="dcterms:W3CDTF">2022-08-22T22:28:51Z</dcterms:created>
  <dcterms:modified xsi:type="dcterms:W3CDTF">2022-08-22T22:53:27Z</dcterms:modified>
</cp:coreProperties>
</file>