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AlfaSlabOne-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3e73bda8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3e73bda8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6fa3c898_0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6fa3c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6fa3c898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6fa3c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03e73bda8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03e73bda8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3e73bda8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03e73bda8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3e73bda89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3e73bda89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3e73bda8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03e73bda8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3e73bda8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3e73bda8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3e73bda8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03e73bda8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6fa3c898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6fa3c8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6fa3c898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a3c89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03e73bda8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03e73bda8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03e73bda8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03e73bda8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3e73bda8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3e73bda8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3e73bda8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3e73bda8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3e73bda8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3e73bda8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Veterinary Medicine - What tools do they use?</a:t>
            </a:r>
            <a:endParaRPr/>
          </a:p>
        </p:txBody>
      </p:sp>
      <p:sp>
        <p:nvSpPr>
          <p:cNvPr id="57" name="Google Shape;57;p13"/>
          <p:cNvSpPr txBox="1"/>
          <p:nvPr>
            <p:ph idx="1" type="subTitle"/>
          </p:nvPr>
        </p:nvSpPr>
        <p:spPr>
          <a:xfrm>
            <a:off x="1542150" y="2877250"/>
            <a:ext cx="60597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What do veterinarians use to do their job? </a:t>
            </a:r>
            <a:endParaRPr b="1"/>
          </a:p>
        </p:txBody>
      </p:sp>
      <p:pic>
        <p:nvPicPr>
          <p:cNvPr id="58" name="Google Shape;58;p13"/>
          <p:cNvPicPr preferRelativeResize="0"/>
          <p:nvPr/>
        </p:nvPicPr>
        <p:blipFill>
          <a:blip r:embed="rId3">
            <a:alphaModFix/>
          </a:blip>
          <a:stretch>
            <a:fillRect/>
          </a:stretch>
        </p:blipFill>
        <p:spPr>
          <a:xfrm>
            <a:off x="3692137" y="3253600"/>
            <a:ext cx="1759725" cy="175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nvSpPr>
        <p:spPr>
          <a:xfrm>
            <a:off x="4928475" y="350825"/>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Surgical Instruments</a:t>
            </a:r>
            <a:endParaRPr sz="3200">
              <a:solidFill>
                <a:schemeClr val="dk2"/>
              </a:solidFill>
              <a:latin typeface="Alfa Slab One"/>
              <a:ea typeface="Alfa Slab One"/>
              <a:cs typeface="Alfa Slab One"/>
              <a:sym typeface="Alfa Slab One"/>
            </a:endParaRPr>
          </a:p>
        </p:txBody>
      </p:sp>
      <p:sp>
        <p:nvSpPr>
          <p:cNvPr id="124" name="Google Shape;124;p22"/>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Veterinarians use surgical instruments when they need to perform surgery on an animal.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Surgery is when a vet has to operate on the animal's body to fix something that can’t be treated with medicine alone. </a:t>
            </a:r>
            <a:endParaRPr b="1" sz="1800">
              <a:solidFill>
                <a:schemeClr val="lt1"/>
              </a:solidFill>
              <a:latin typeface="Proxima Nova"/>
              <a:ea typeface="Proxima Nova"/>
              <a:cs typeface="Proxima Nova"/>
              <a:sym typeface="Proxima Nova"/>
            </a:endParaRPr>
          </a:p>
        </p:txBody>
      </p:sp>
      <p:pic>
        <p:nvPicPr>
          <p:cNvPr id="125" name="Google Shape;125;p22"/>
          <p:cNvPicPr preferRelativeResize="0"/>
          <p:nvPr/>
        </p:nvPicPr>
        <p:blipFill>
          <a:blip r:embed="rId3">
            <a:alphaModFix/>
          </a:blip>
          <a:stretch>
            <a:fillRect/>
          </a:stretch>
        </p:blipFill>
        <p:spPr>
          <a:xfrm>
            <a:off x="0" y="169375"/>
            <a:ext cx="4538800" cy="453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6000"/>
              <a:t>And many more! </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Now that we know some of the tools veterinarians use, it’s your turn!</a:t>
            </a:r>
            <a:endParaRPr/>
          </a:p>
        </p:txBody>
      </p:sp>
      <p:sp>
        <p:nvSpPr>
          <p:cNvPr id="136" name="Google Shape;136;p24"/>
          <p:cNvSpPr txBox="1"/>
          <p:nvPr>
            <p:ph idx="2" type="body"/>
          </p:nvPr>
        </p:nvSpPr>
        <p:spPr>
          <a:xfrm>
            <a:off x="4730550" y="1356163"/>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000000"/>
                </a:solidFill>
              </a:rPr>
              <a:t>This is Coco, a 3-year-old Toy Poodle that got ran over by a car! </a:t>
            </a:r>
            <a:endParaRPr b="1" sz="2000">
              <a:solidFill>
                <a:srgbClr val="000000"/>
              </a:solidFill>
            </a:endParaRPr>
          </a:p>
          <a:p>
            <a:pPr indent="0" lvl="0" marL="0" rtl="0" algn="l">
              <a:spcBef>
                <a:spcPts val="1200"/>
              </a:spcBef>
              <a:spcAft>
                <a:spcPts val="0"/>
              </a:spcAft>
              <a:buNone/>
            </a:pPr>
            <a:r>
              <a:rPr b="1" lang="en" sz="2000">
                <a:solidFill>
                  <a:srgbClr val="000000"/>
                </a:solidFill>
              </a:rPr>
              <a:t>She hasn’t been able to use her left front leg when she walks. </a:t>
            </a:r>
            <a:endParaRPr b="1" sz="2000">
              <a:solidFill>
                <a:srgbClr val="000000"/>
              </a:solidFill>
            </a:endParaRPr>
          </a:p>
          <a:p>
            <a:pPr indent="0" lvl="0" marL="0" rtl="0" algn="l">
              <a:spcBef>
                <a:spcPts val="1200"/>
              </a:spcBef>
              <a:spcAft>
                <a:spcPts val="1200"/>
              </a:spcAft>
              <a:buNone/>
            </a:pPr>
            <a:r>
              <a:rPr b="1" lang="en" sz="2000">
                <a:solidFill>
                  <a:srgbClr val="000000"/>
                </a:solidFill>
              </a:rPr>
              <a:t>What do you think would be a good tool we could use to figure out what’s wrong?</a:t>
            </a:r>
            <a:endParaRPr b="1" sz="2000">
              <a:solidFill>
                <a:srgbClr val="000000"/>
              </a:solidFill>
            </a:endParaRPr>
          </a:p>
        </p:txBody>
      </p:sp>
      <p:pic>
        <p:nvPicPr>
          <p:cNvPr id="137" name="Google Shape;137;p24"/>
          <p:cNvPicPr preferRelativeResize="0"/>
          <p:nvPr/>
        </p:nvPicPr>
        <p:blipFill>
          <a:blip r:embed="rId3">
            <a:alphaModFix/>
          </a:blip>
          <a:stretch>
            <a:fillRect/>
          </a:stretch>
        </p:blipFill>
        <p:spPr>
          <a:xfrm flipH="1">
            <a:off x="803975" y="1170700"/>
            <a:ext cx="3027288" cy="3787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631800"/>
            <a:ext cx="4107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dk1"/>
                </a:solidFill>
              </a:rPr>
              <a:t>X-Ray Machine</a:t>
            </a:r>
            <a:endParaRPr sz="3000">
              <a:solidFill>
                <a:schemeClr val="dk1"/>
              </a:solidFill>
            </a:endParaRPr>
          </a:p>
        </p:txBody>
      </p:sp>
      <p:sp>
        <p:nvSpPr>
          <p:cNvPr id="143" name="Google Shape;143;p25"/>
          <p:cNvSpPr txBox="1"/>
          <p:nvPr>
            <p:ph idx="1" type="body"/>
          </p:nvPr>
        </p:nvSpPr>
        <p:spPr>
          <a:xfrm>
            <a:off x="311700" y="1490875"/>
            <a:ext cx="34455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rPr>
              <a:t>Since Coco hasn’t been using her leg, we want to see if she has a broken bone! </a:t>
            </a:r>
            <a:endParaRPr b="1" sz="1800">
              <a:solidFill>
                <a:srgbClr val="000000"/>
              </a:solidFill>
            </a:endParaRPr>
          </a:p>
          <a:p>
            <a:pPr indent="0" lvl="0" marL="0" rtl="0" algn="l">
              <a:spcBef>
                <a:spcPts val="1200"/>
              </a:spcBef>
              <a:spcAft>
                <a:spcPts val="1200"/>
              </a:spcAft>
              <a:buNone/>
            </a:pPr>
            <a:r>
              <a:rPr b="1" lang="en" sz="1800">
                <a:solidFill>
                  <a:srgbClr val="000000"/>
                </a:solidFill>
              </a:rPr>
              <a:t>You took an x-ray of Coco’s front leg and it turns out your </a:t>
            </a:r>
            <a:r>
              <a:rPr b="1" lang="en" sz="1800">
                <a:solidFill>
                  <a:srgbClr val="000000"/>
                </a:solidFill>
              </a:rPr>
              <a:t>suspicions were correct! Coco has a broken bone! </a:t>
            </a:r>
            <a:endParaRPr b="1" sz="1800">
              <a:solidFill>
                <a:srgbClr val="000000"/>
              </a:solidFill>
            </a:endParaRPr>
          </a:p>
        </p:txBody>
      </p:sp>
      <p:pic>
        <p:nvPicPr>
          <p:cNvPr id="144" name="Google Shape;144;p25"/>
          <p:cNvPicPr preferRelativeResize="0"/>
          <p:nvPr/>
        </p:nvPicPr>
        <p:blipFill>
          <a:blip r:embed="rId3">
            <a:alphaModFix/>
          </a:blip>
          <a:stretch>
            <a:fillRect/>
          </a:stretch>
        </p:blipFill>
        <p:spPr>
          <a:xfrm>
            <a:off x="4317075" y="900075"/>
            <a:ext cx="4419901" cy="36688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idx="1" type="body"/>
          </p:nvPr>
        </p:nvSpPr>
        <p:spPr>
          <a:xfrm>
            <a:off x="260900" y="2072400"/>
            <a:ext cx="4837200" cy="998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700">
                <a:solidFill>
                  <a:schemeClr val="accent3"/>
                </a:solidFill>
                <a:latin typeface="Alfa Slab One"/>
                <a:ea typeface="Alfa Slab One"/>
                <a:cs typeface="Alfa Slab One"/>
                <a:sym typeface="Alfa Slab One"/>
              </a:rPr>
              <a:t>Because you were able to diagnose Coco, you put her broken leg in a cast and she is now on her way to recovery!</a:t>
            </a:r>
            <a:endParaRPr sz="1700">
              <a:solidFill>
                <a:schemeClr val="accent3"/>
              </a:solidFill>
              <a:latin typeface="Alfa Slab One"/>
              <a:ea typeface="Alfa Slab One"/>
              <a:cs typeface="Alfa Slab One"/>
              <a:sym typeface="Alfa Slab One"/>
            </a:endParaRPr>
          </a:p>
        </p:txBody>
      </p:sp>
      <p:pic>
        <p:nvPicPr>
          <p:cNvPr id="150" name="Google Shape;150;p26"/>
          <p:cNvPicPr preferRelativeResize="0"/>
          <p:nvPr/>
        </p:nvPicPr>
        <p:blipFill>
          <a:blip r:embed="rId3">
            <a:alphaModFix/>
          </a:blip>
          <a:stretch>
            <a:fillRect/>
          </a:stretch>
        </p:blipFill>
        <p:spPr>
          <a:xfrm>
            <a:off x="5641425" y="542101"/>
            <a:ext cx="2953199" cy="425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try again! </a:t>
            </a:r>
            <a:endParaRPr/>
          </a:p>
        </p:txBody>
      </p:sp>
      <p:pic>
        <p:nvPicPr>
          <p:cNvPr id="156" name="Google Shape;156;p27"/>
          <p:cNvPicPr preferRelativeResize="0"/>
          <p:nvPr/>
        </p:nvPicPr>
        <p:blipFill>
          <a:blip r:embed="rId3">
            <a:alphaModFix/>
          </a:blip>
          <a:stretch>
            <a:fillRect/>
          </a:stretch>
        </p:blipFill>
        <p:spPr>
          <a:xfrm>
            <a:off x="311700" y="1442125"/>
            <a:ext cx="3632725" cy="3196800"/>
          </a:xfrm>
          <a:prstGeom prst="rect">
            <a:avLst/>
          </a:prstGeom>
          <a:noFill/>
          <a:ln>
            <a:noFill/>
          </a:ln>
        </p:spPr>
      </p:pic>
      <p:sp>
        <p:nvSpPr>
          <p:cNvPr id="157" name="Google Shape;157;p27"/>
          <p:cNvSpPr txBox="1"/>
          <p:nvPr>
            <p:ph idx="2" type="body"/>
          </p:nvPr>
        </p:nvSpPr>
        <p:spPr>
          <a:xfrm>
            <a:off x="4572000" y="1017725"/>
            <a:ext cx="4260300" cy="362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solidFill>
                  <a:srgbClr val="000000"/>
                </a:solidFill>
              </a:rPr>
              <a:t>Gary is an 8-week-old French Bulldog. </a:t>
            </a:r>
            <a:endParaRPr b="1" sz="2000">
              <a:solidFill>
                <a:srgbClr val="000000"/>
              </a:solidFill>
            </a:endParaRPr>
          </a:p>
          <a:p>
            <a:pPr indent="0" lvl="0" marL="0" rtl="0" algn="l">
              <a:spcBef>
                <a:spcPts val="1200"/>
              </a:spcBef>
              <a:spcAft>
                <a:spcPts val="0"/>
              </a:spcAft>
              <a:buNone/>
            </a:pPr>
            <a:r>
              <a:rPr b="1" lang="en" sz="2000">
                <a:solidFill>
                  <a:srgbClr val="000000"/>
                </a:solidFill>
              </a:rPr>
              <a:t>His owner says that he has been scratching at his ears all week and they smell pretty yucky. </a:t>
            </a:r>
            <a:endParaRPr b="1" sz="2000">
              <a:solidFill>
                <a:srgbClr val="000000"/>
              </a:solidFill>
            </a:endParaRPr>
          </a:p>
          <a:p>
            <a:pPr indent="0" lvl="0" marL="0" rtl="0" algn="l">
              <a:spcBef>
                <a:spcPts val="1200"/>
              </a:spcBef>
              <a:spcAft>
                <a:spcPts val="1200"/>
              </a:spcAft>
              <a:buNone/>
            </a:pPr>
            <a:r>
              <a:rPr b="1" lang="en" sz="2000">
                <a:solidFill>
                  <a:srgbClr val="000000"/>
                </a:solidFill>
              </a:rPr>
              <a:t>What do you think would be a good tool we could use to figure out what’s wrong?</a:t>
            </a:r>
            <a:endParaRPr b="1" sz="20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631800"/>
            <a:ext cx="41076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dk1"/>
                </a:solidFill>
              </a:rPr>
              <a:t>Otoscope </a:t>
            </a:r>
            <a:endParaRPr sz="3000">
              <a:solidFill>
                <a:schemeClr val="dk1"/>
              </a:solidFill>
            </a:endParaRPr>
          </a:p>
        </p:txBody>
      </p:sp>
      <p:sp>
        <p:nvSpPr>
          <p:cNvPr id="163" name="Google Shape;163;p28"/>
          <p:cNvSpPr txBox="1"/>
          <p:nvPr>
            <p:ph idx="1" type="body"/>
          </p:nvPr>
        </p:nvSpPr>
        <p:spPr>
          <a:xfrm>
            <a:off x="311700" y="1490875"/>
            <a:ext cx="3649200" cy="307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rPr>
              <a:t>Since Gary seems very bothered by his ears, we want to look into them and see what’s going on with an otoscope. </a:t>
            </a:r>
            <a:endParaRPr b="1" sz="1800">
              <a:solidFill>
                <a:srgbClr val="000000"/>
              </a:solidFill>
            </a:endParaRPr>
          </a:p>
          <a:p>
            <a:pPr indent="0" lvl="0" marL="0" rtl="0" algn="l">
              <a:spcBef>
                <a:spcPts val="1200"/>
              </a:spcBef>
              <a:spcAft>
                <a:spcPts val="1200"/>
              </a:spcAft>
              <a:buNone/>
            </a:pPr>
            <a:r>
              <a:rPr b="1" lang="en" sz="1800">
                <a:solidFill>
                  <a:srgbClr val="000000"/>
                </a:solidFill>
              </a:rPr>
              <a:t>EW! Gary’s ears have lots of gunk in them. It seems like he has an ear infection!</a:t>
            </a:r>
            <a:endParaRPr b="1" sz="1800">
              <a:solidFill>
                <a:srgbClr val="000000"/>
              </a:solidFill>
            </a:endParaRPr>
          </a:p>
        </p:txBody>
      </p:sp>
      <p:pic>
        <p:nvPicPr>
          <p:cNvPr id="164" name="Google Shape;164;p28"/>
          <p:cNvPicPr preferRelativeResize="0"/>
          <p:nvPr/>
        </p:nvPicPr>
        <p:blipFill rotWithShape="1">
          <a:blip r:embed="rId3">
            <a:alphaModFix/>
          </a:blip>
          <a:srcRect b="3615" l="3413" r="5078" t="3911"/>
          <a:stretch/>
        </p:blipFill>
        <p:spPr>
          <a:xfrm>
            <a:off x="4572000" y="1097725"/>
            <a:ext cx="4091025" cy="3191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175875" y="1812600"/>
            <a:ext cx="4735500" cy="1518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700"/>
              <a:t>You cleaned out Gary’s ears and gave him some medicine! He has stopped scratching and his ears are no longer stinky!</a:t>
            </a:r>
            <a:endParaRPr sz="1700"/>
          </a:p>
        </p:txBody>
      </p:sp>
      <p:pic>
        <p:nvPicPr>
          <p:cNvPr id="170" name="Google Shape;170;p29"/>
          <p:cNvPicPr preferRelativeResize="0"/>
          <p:nvPr/>
        </p:nvPicPr>
        <p:blipFill>
          <a:blip r:embed="rId3">
            <a:alphaModFix/>
          </a:blip>
          <a:stretch>
            <a:fillRect/>
          </a:stretch>
        </p:blipFill>
        <p:spPr>
          <a:xfrm>
            <a:off x="4758725" y="834786"/>
            <a:ext cx="4629249" cy="3473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490250" y="526350"/>
            <a:ext cx="813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500"/>
              <a:t>Good job!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rPr lang="en" sz="3500"/>
              <a:t>You now know what veterinarians use to do their job!</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65500" y="1912650"/>
            <a:ext cx="4045200" cy="13182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What is a veterinarian?</a:t>
            </a:r>
            <a:endParaRPr/>
          </a:p>
        </p:txBody>
      </p:sp>
      <p:sp>
        <p:nvSpPr>
          <p:cNvPr id="64" name="Google Shape;64;p14"/>
          <p:cNvSpPr txBox="1"/>
          <p:nvPr>
            <p:ph idx="2" type="body"/>
          </p:nvPr>
        </p:nvSpPr>
        <p:spPr>
          <a:xfrm>
            <a:off x="4956475"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A veterinarian is a doctor for animals!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 Just like how you go to the doctor when you are sick, animals do too!</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sz="1500"/>
          </a:p>
          <a:p>
            <a:pPr indent="0" lvl="0" marL="0" rtl="0" algn="l">
              <a:spcBef>
                <a:spcPts val="0"/>
              </a:spcBef>
              <a:spcAft>
                <a:spcPts val="0"/>
              </a:spcAft>
              <a:buNone/>
            </a:pPr>
            <a:r>
              <a:t/>
            </a:r>
            <a:endParaRPr b="1" sz="1500"/>
          </a:p>
          <a:p>
            <a:pPr indent="0" lvl="0" marL="0" rtl="0" algn="l">
              <a:spcBef>
                <a:spcPts val="0"/>
              </a:spcBef>
              <a:spcAft>
                <a:spcPts val="0"/>
              </a:spcAft>
              <a:buNone/>
            </a:pPr>
            <a:r>
              <a:rPr b="1" lang="en" sz="1500"/>
              <a:t>FUN FACT: </a:t>
            </a:r>
            <a:endParaRPr b="1" sz="1500"/>
          </a:p>
          <a:p>
            <a:pPr indent="0" lvl="0" marL="0" rtl="0" algn="l">
              <a:spcBef>
                <a:spcPts val="0"/>
              </a:spcBef>
              <a:spcAft>
                <a:spcPts val="0"/>
              </a:spcAft>
              <a:buNone/>
            </a:pPr>
            <a:r>
              <a:rPr b="1" lang="en" sz="1500"/>
              <a:t>Veterinarians also take care of wild animals like tigers, polar bears, frogs, fish, and more! </a:t>
            </a:r>
            <a:endParaRPr b="1" sz="1500"/>
          </a:p>
        </p:txBody>
      </p:sp>
      <p:pic>
        <p:nvPicPr>
          <p:cNvPr id="65" name="Google Shape;65;p14"/>
          <p:cNvPicPr preferRelativeResize="0"/>
          <p:nvPr/>
        </p:nvPicPr>
        <p:blipFill>
          <a:blip r:embed="rId3">
            <a:alphaModFix/>
          </a:blip>
          <a:stretch>
            <a:fillRect/>
          </a:stretch>
        </p:blipFill>
        <p:spPr>
          <a:xfrm>
            <a:off x="265500" y="3535650"/>
            <a:ext cx="1607850" cy="160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do veterinarians do? </a:t>
            </a:r>
            <a:endParaRPr/>
          </a:p>
        </p:txBody>
      </p:sp>
      <p:sp>
        <p:nvSpPr>
          <p:cNvPr id="71" name="Google Shape;71;p15"/>
          <p:cNvSpPr txBox="1"/>
          <p:nvPr>
            <p:ph idx="1" type="body"/>
          </p:nvPr>
        </p:nvSpPr>
        <p:spPr>
          <a:xfrm>
            <a:off x="311700" y="1017713"/>
            <a:ext cx="3999900" cy="171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900">
                <a:solidFill>
                  <a:schemeClr val="dk1"/>
                </a:solidFill>
              </a:rPr>
              <a:t>Perform </a:t>
            </a:r>
            <a:r>
              <a:rPr b="1" lang="en" sz="1900">
                <a:solidFill>
                  <a:schemeClr val="dk1"/>
                </a:solidFill>
              </a:rPr>
              <a:t>check ups</a:t>
            </a:r>
            <a:r>
              <a:rPr b="1" lang="en" sz="1900">
                <a:solidFill>
                  <a:schemeClr val="dk1"/>
                </a:solidFill>
              </a:rPr>
              <a:t> to make sure animals are healthy </a:t>
            </a:r>
            <a:endParaRPr sz="1600"/>
          </a:p>
        </p:txBody>
      </p:sp>
      <p:sp>
        <p:nvSpPr>
          <p:cNvPr id="72" name="Google Shape;72;p15"/>
          <p:cNvSpPr txBox="1"/>
          <p:nvPr>
            <p:ph idx="2" type="body"/>
          </p:nvPr>
        </p:nvSpPr>
        <p:spPr>
          <a:xfrm>
            <a:off x="4934250" y="1017725"/>
            <a:ext cx="3999900" cy="17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None/>
            </a:pPr>
            <a:r>
              <a:rPr b="1" lang="en" sz="1900">
                <a:solidFill>
                  <a:schemeClr val="dk1"/>
                </a:solidFill>
              </a:rPr>
              <a:t>Perform surgery to fix something inside an animal </a:t>
            </a:r>
            <a:endParaRPr b="1" sz="1900">
              <a:solidFill>
                <a:schemeClr val="dk1"/>
              </a:solidFill>
            </a:endParaRPr>
          </a:p>
          <a:p>
            <a:pPr indent="0" lvl="0" marL="457200" rtl="0" algn="l">
              <a:spcBef>
                <a:spcPts val="1200"/>
              </a:spcBef>
              <a:spcAft>
                <a:spcPts val="1200"/>
              </a:spcAft>
              <a:buNone/>
            </a:pPr>
            <a:r>
              <a:t/>
            </a:r>
            <a:endParaRPr sz="1800"/>
          </a:p>
        </p:txBody>
      </p:sp>
      <p:sp>
        <p:nvSpPr>
          <p:cNvPr id="73" name="Google Shape;73;p15"/>
          <p:cNvSpPr txBox="1"/>
          <p:nvPr>
            <p:ph idx="1" type="body"/>
          </p:nvPr>
        </p:nvSpPr>
        <p:spPr>
          <a:xfrm>
            <a:off x="311700" y="3223100"/>
            <a:ext cx="3999900" cy="17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chemeClr val="dk1"/>
                </a:solidFill>
              </a:rPr>
              <a:t>Run bloodwork and other tests to figure out why animals are sick</a:t>
            </a:r>
            <a:endParaRPr b="1" sz="1900">
              <a:solidFill>
                <a:schemeClr val="dk1"/>
              </a:solidFill>
            </a:endParaRPr>
          </a:p>
          <a:p>
            <a:pPr indent="0" lvl="0" marL="457200" rtl="0" algn="l">
              <a:spcBef>
                <a:spcPts val="1200"/>
              </a:spcBef>
              <a:spcAft>
                <a:spcPts val="1200"/>
              </a:spcAft>
              <a:buNone/>
            </a:pPr>
            <a:r>
              <a:t/>
            </a:r>
            <a:endParaRPr sz="1600"/>
          </a:p>
        </p:txBody>
      </p:sp>
      <p:sp>
        <p:nvSpPr>
          <p:cNvPr id="74" name="Google Shape;74;p15"/>
          <p:cNvSpPr txBox="1"/>
          <p:nvPr>
            <p:ph idx="2" type="body"/>
          </p:nvPr>
        </p:nvSpPr>
        <p:spPr>
          <a:xfrm>
            <a:off x="4832400" y="3223100"/>
            <a:ext cx="3999900" cy="17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100"/>
              <a:buNone/>
            </a:pPr>
            <a:r>
              <a:rPr b="1" lang="en" sz="1900">
                <a:solidFill>
                  <a:schemeClr val="dk1"/>
                </a:solidFill>
              </a:rPr>
              <a:t>Give animals medicine to treat them when they are sick</a:t>
            </a:r>
            <a:endParaRPr b="1" sz="1900">
              <a:solidFill>
                <a:schemeClr val="dk1"/>
              </a:solidFill>
            </a:endParaRPr>
          </a:p>
          <a:p>
            <a:pPr indent="0" lvl="0" marL="457200" rtl="0" algn="l">
              <a:spcBef>
                <a:spcPts val="1200"/>
              </a:spcBef>
              <a:spcAft>
                <a:spcPts val="1200"/>
              </a:spcAft>
              <a:buNone/>
            </a:pPr>
            <a:r>
              <a:t/>
            </a:r>
            <a:endParaRPr sz="1800"/>
          </a:p>
        </p:txBody>
      </p:sp>
      <p:pic>
        <p:nvPicPr>
          <p:cNvPr id="75" name="Google Shape;75;p15"/>
          <p:cNvPicPr preferRelativeResize="0"/>
          <p:nvPr/>
        </p:nvPicPr>
        <p:blipFill>
          <a:blip r:embed="rId3">
            <a:alphaModFix/>
          </a:blip>
          <a:stretch>
            <a:fillRect/>
          </a:stretch>
        </p:blipFill>
        <p:spPr>
          <a:xfrm>
            <a:off x="1853038" y="2058500"/>
            <a:ext cx="917225" cy="917225"/>
          </a:xfrm>
          <a:prstGeom prst="rect">
            <a:avLst/>
          </a:prstGeom>
          <a:noFill/>
          <a:ln>
            <a:noFill/>
          </a:ln>
        </p:spPr>
      </p:pic>
      <p:pic>
        <p:nvPicPr>
          <p:cNvPr id="76" name="Google Shape;76;p15"/>
          <p:cNvPicPr preferRelativeResize="0"/>
          <p:nvPr/>
        </p:nvPicPr>
        <p:blipFill>
          <a:blip r:embed="rId4">
            <a:alphaModFix/>
          </a:blip>
          <a:stretch>
            <a:fillRect/>
          </a:stretch>
        </p:blipFill>
        <p:spPr>
          <a:xfrm>
            <a:off x="6245850" y="2058523"/>
            <a:ext cx="917200" cy="917172"/>
          </a:xfrm>
          <a:prstGeom prst="rect">
            <a:avLst/>
          </a:prstGeom>
          <a:noFill/>
          <a:ln>
            <a:noFill/>
          </a:ln>
        </p:spPr>
      </p:pic>
      <p:pic>
        <p:nvPicPr>
          <p:cNvPr id="77" name="Google Shape;77;p15"/>
          <p:cNvPicPr preferRelativeResize="0"/>
          <p:nvPr/>
        </p:nvPicPr>
        <p:blipFill>
          <a:blip r:embed="rId5">
            <a:alphaModFix/>
          </a:blip>
          <a:stretch>
            <a:fillRect/>
          </a:stretch>
        </p:blipFill>
        <p:spPr>
          <a:xfrm>
            <a:off x="1853050" y="4135325"/>
            <a:ext cx="917200" cy="917200"/>
          </a:xfrm>
          <a:prstGeom prst="rect">
            <a:avLst/>
          </a:prstGeom>
          <a:noFill/>
          <a:ln>
            <a:noFill/>
          </a:ln>
        </p:spPr>
      </p:pic>
      <p:pic>
        <p:nvPicPr>
          <p:cNvPr id="78" name="Google Shape;78;p15"/>
          <p:cNvPicPr preferRelativeResize="0"/>
          <p:nvPr/>
        </p:nvPicPr>
        <p:blipFill>
          <a:blip r:embed="rId6">
            <a:alphaModFix/>
          </a:blip>
          <a:stretch>
            <a:fillRect/>
          </a:stretch>
        </p:blipFill>
        <p:spPr>
          <a:xfrm>
            <a:off x="6245850" y="4135325"/>
            <a:ext cx="917200" cy="91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SzPts val="990"/>
              <a:buNone/>
            </a:pPr>
            <a:r>
              <a:rPr lang="en" sz="6020"/>
              <a:t>So what do they use to do all this…?</a:t>
            </a:r>
            <a:endParaRPr sz="60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220675" y="795711"/>
            <a:ext cx="4106450" cy="3552075"/>
          </a:xfrm>
          <a:prstGeom prst="rect">
            <a:avLst/>
          </a:prstGeom>
          <a:noFill/>
          <a:ln>
            <a:noFill/>
          </a:ln>
        </p:spPr>
      </p:pic>
      <p:sp>
        <p:nvSpPr>
          <p:cNvPr id="89" name="Google Shape;89;p17"/>
          <p:cNvSpPr txBox="1"/>
          <p:nvPr/>
        </p:nvSpPr>
        <p:spPr>
          <a:xfrm>
            <a:off x="4928475" y="503600"/>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Stethoscope</a:t>
            </a:r>
            <a:r>
              <a:rPr lang="en" sz="3200">
                <a:solidFill>
                  <a:schemeClr val="dk2"/>
                </a:solidFill>
                <a:latin typeface="Alfa Slab One"/>
                <a:ea typeface="Alfa Slab One"/>
                <a:cs typeface="Alfa Slab One"/>
                <a:sym typeface="Alfa Slab One"/>
              </a:rPr>
              <a:t> </a:t>
            </a:r>
            <a:endParaRPr sz="3200">
              <a:solidFill>
                <a:schemeClr val="dk2"/>
              </a:solidFill>
              <a:latin typeface="Alfa Slab One"/>
              <a:ea typeface="Alfa Slab One"/>
              <a:cs typeface="Alfa Slab One"/>
              <a:sym typeface="Alfa Slab One"/>
            </a:endParaRPr>
          </a:p>
        </p:txBody>
      </p:sp>
      <p:sp>
        <p:nvSpPr>
          <p:cNvPr id="90" name="Google Shape;90;p17"/>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Just like doctors for humans, vets use this to listen to animals’ hearts and lungs to make sure they're working properly.</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It's one of the most important tools they use to make sure an animal is healthy!</a:t>
            </a:r>
            <a:endParaRPr b="1" sz="1800">
              <a:solidFill>
                <a:schemeClr val="lt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146875" y="511963"/>
            <a:ext cx="4119575" cy="4119575"/>
          </a:xfrm>
          <a:prstGeom prst="rect">
            <a:avLst/>
          </a:prstGeom>
          <a:noFill/>
          <a:ln>
            <a:noFill/>
          </a:ln>
        </p:spPr>
      </p:pic>
      <p:sp>
        <p:nvSpPr>
          <p:cNvPr id="96" name="Google Shape;96;p18"/>
          <p:cNvSpPr txBox="1"/>
          <p:nvPr/>
        </p:nvSpPr>
        <p:spPr>
          <a:xfrm>
            <a:off x="4928475" y="503600"/>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Thermometer </a:t>
            </a:r>
            <a:endParaRPr sz="3200">
              <a:solidFill>
                <a:schemeClr val="dk2"/>
              </a:solidFill>
              <a:latin typeface="Alfa Slab One"/>
              <a:ea typeface="Alfa Slab One"/>
              <a:cs typeface="Alfa Slab One"/>
              <a:sym typeface="Alfa Slab One"/>
            </a:endParaRPr>
          </a:p>
        </p:txBody>
      </p:sp>
      <p:sp>
        <p:nvSpPr>
          <p:cNvPr id="97" name="Google Shape;97;p18"/>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Veterinarians use thermometers to check an animal's body temperature.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This helps them see if the animal has a fever, which can be a sign that they are sick or have an infection.</a:t>
            </a:r>
            <a:endParaRPr b="1" sz="1800">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4928475" y="503600"/>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Otoscope </a:t>
            </a:r>
            <a:endParaRPr sz="3200">
              <a:solidFill>
                <a:schemeClr val="dk2"/>
              </a:solidFill>
              <a:latin typeface="Alfa Slab One"/>
              <a:ea typeface="Alfa Slab One"/>
              <a:cs typeface="Alfa Slab One"/>
              <a:sym typeface="Alfa Slab One"/>
            </a:endParaRPr>
          </a:p>
        </p:txBody>
      </p:sp>
      <p:sp>
        <p:nvSpPr>
          <p:cNvPr id="103" name="Google Shape;103;p19"/>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Veterinarians use otoscopes to look inside an animal’s ears.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An otoscope has a light and a magnifying lens that helps the vet see deep into the ear canal. This helps them check for problems like ear infections, ear mites (tiny bugs that can live in animals' ears), or any blockages.</a:t>
            </a:r>
            <a:endParaRPr b="1" sz="1800">
              <a:solidFill>
                <a:schemeClr val="lt1"/>
              </a:solidFill>
              <a:latin typeface="Proxima Nova"/>
              <a:ea typeface="Proxima Nova"/>
              <a:cs typeface="Proxima Nova"/>
              <a:sym typeface="Proxima Nova"/>
            </a:endParaRPr>
          </a:p>
        </p:txBody>
      </p:sp>
      <p:pic>
        <p:nvPicPr>
          <p:cNvPr id="104" name="Google Shape;104;p19"/>
          <p:cNvPicPr preferRelativeResize="0"/>
          <p:nvPr/>
        </p:nvPicPr>
        <p:blipFill>
          <a:blip r:embed="rId3">
            <a:alphaModFix/>
          </a:blip>
          <a:stretch>
            <a:fillRect/>
          </a:stretch>
        </p:blipFill>
        <p:spPr>
          <a:xfrm>
            <a:off x="220300" y="327575"/>
            <a:ext cx="4182200" cy="4182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nvSpPr>
        <p:spPr>
          <a:xfrm>
            <a:off x="4928475" y="503600"/>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X-Ray Machine</a:t>
            </a:r>
            <a:endParaRPr sz="3200">
              <a:solidFill>
                <a:schemeClr val="dk2"/>
              </a:solidFill>
              <a:latin typeface="Alfa Slab One"/>
              <a:ea typeface="Alfa Slab One"/>
              <a:cs typeface="Alfa Slab One"/>
              <a:sym typeface="Alfa Slab One"/>
            </a:endParaRPr>
          </a:p>
        </p:txBody>
      </p:sp>
      <p:sp>
        <p:nvSpPr>
          <p:cNvPr id="110" name="Google Shape;110;p20"/>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Veterinarians use X-ray machines to take pictures of the inside of an animal’s body. These pictures, called X-rays, help vets see things like bones, organs, and tissues.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This is useful when an animal has a broken bone or swallowed something they shouldn't have.</a:t>
            </a:r>
            <a:endParaRPr b="1" sz="1800">
              <a:solidFill>
                <a:schemeClr val="lt1"/>
              </a:solidFill>
              <a:latin typeface="Proxima Nova"/>
              <a:ea typeface="Proxima Nova"/>
              <a:cs typeface="Proxima Nova"/>
              <a:sym typeface="Proxima Nova"/>
            </a:endParaRPr>
          </a:p>
        </p:txBody>
      </p:sp>
      <p:pic>
        <p:nvPicPr>
          <p:cNvPr id="111" name="Google Shape;111;p20"/>
          <p:cNvPicPr preferRelativeResize="0"/>
          <p:nvPr/>
        </p:nvPicPr>
        <p:blipFill>
          <a:blip r:embed="rId3">
            <a:alphaModFix/>
          </a:blip>
          <a:stretch>
            <a:fillRect/>
          </a:stretch>
        </p:blipFill>
        <p:spPr>
          <a:xfrm>
            <a:off x="0" y="712575"/>
            <a:ext cx="4538800" cy="35506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nvSpPr>
        <p:spPr>
          <a:xfrm>
            <a:off x="4928475" y="350825"/>
            <a:ext cx="3853500" cy="678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lt1"/>
                </a:solidFill>
                <a:latin typeface="Alfa Slab One"/>
                <a:ea typeface="Alfa Slab One"/>
                <a:cs typeface="Alfa Slab One"/>
                <a:sym typeface="Alfa Slab One"/>
              </a:rPr>
              <a:t>Ultrasound Machine</a:t>
            </a:r>
            <a:endParaRPr sz="3200">
              <a:solidFill>
                <a:schemeClr val="dk2"/>
              </a:solidFill>
              <a:latin typeface="Alfa Slab One"/>
              <a:ea typeface="Alfa Slab One"/>
              <a:cs typeface="Alfa Slab One"/>
              <a:sym typeface="Alfa Slab One"/>
            </a:endParaRPr>
          </a:p>
        </p:txBody>
      </p:sp>
      <p:sp>
        <p:nvSpPr>
          <p:cNvPr id="117" name="Google Shape;117;p21"/>
          <p:cNvSpPr txBox="1"/>
          <p:nvPr/>
        </p:nvSpPr>
        <p:spPr>
          <a:xfrm>
            <a:off x="4843600" y="1471200"/>
            <a:ext cx="3853500" cy="315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Veterinarians use ultrasound machines to create images of the inside of an animal’s body using sound waves.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t/>
            </a:r>
            <a:endParaRPr b="1" sz="1800">
              <a:solidFill>
                <a:schemeClr val="lt1"/>
              </a:solidFill>
              <a:latin typeface="Proxima Nova"/>
              <a:ea typeface="Proxima Nova"/>
              <a:cs typeface="Proxima Nova"/>
              <a:sym typeface="Proxima Nova"/>
            </a:endParaRPr>
          </a:p>
          <a:p>
            <a:pPr indent="0" lvl="0" marL="0" rtl="0" algn="l">
              <a:spcBef>
                <a:spcPts val="0"/>
              </a:spcBef>
              <a:spcAft>
                <a:spcPts val="0"/>
              </a:spcAft>
              <a:buNone/>
            </a:pPr>
            <a:r>
              <a:rPr b="1" lang="en" sz="1800">
                <a:solidFill>
                  <a:schemeClr val="lt1"/>
                </a:solidFill>
                <a:latin typeface="Proxima Nova"/>
                <a:ea typeface="Proxima Nova"/>
                <a:cs typeface="Proxima Nova"/>
                <a:sym typeface="Proxima Nova"/>
              </a:rPr>
              <a:t>Unlike X-rays, which show bones, ultrasounds are better for looking at soft tissues like organs.</a:t>
            </a:r>
            <a:endParaRPr b="1" sz="1800">
              <a:solidFill>
                <a:schemeClr val="lt1"/>
              </a:solidFill>
              <a:latin typeface="Proxima Nova"/>
              <a:ea typeface="Proxima Nova"/>
              <a:cs typeface="Proxima Nova"/>
              <a:sym typeface="Proxima Nova"/>
            </a:endParaRPr>
          </a:p>
        </p:txBody>
      </p:sp>
      <p:pic>
        <p:nvPicPr>
          <p:cNvPr id="118" name="Google Shape;118;p21"/>
          <p:cNvPicPr preferRelativeResize="0"/>
          <p:nvPr/>
        </p:nvPicPr>
        <p:blipFill>
          <a:blip r:embed="rId3">
            <a:alphaModFix/>
          </a:blip>
          <a:stretch>
            <a:fillRect/>
          </a:stretch>
        </p:blipFill>
        <p:spPr>
          <a:xfrm>
            <a:off x="305550" y="945850"/>
            <a:ext cx="4044078" cy="420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