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modernComment_101_6F3A6339.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2545B8-B012-BE8D-55F5-813B742F119D}" name="Woodsworth, Jordan" initials="JW" userId="S::jmw871@usask.ca::bd347cd0-a0ae-4b44-b5d5-67f1214679f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120" d="100"/>
          <a:sy n="120"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modernComment_101_6F3A6339.xml><?xml version="1.0" encoding="utf-8"?>
<p188:cmLst xmlns:a="http://schemas.openxmlformats.org/drawingml/2006/main" xmlns:r="http://schemas.openxmlformats.org/officeDocument/2006/relationships" xmlns:p188="http://schemas.microsoft.com/office/powerpoint/2018/8/main">
  <p188:cm id="{EF6EBC88-DD38-4442-B371-DC0BA67C9E3B}" authorId="{D72545B8-B012-BE8D-55F5-813B742F119D}" created="2024-09-20T19:45:24.594">
    <ac:txMkLst xmlns:ac="http://schemas.microsoft.com/office/drawing/2013/main/command">
      <pc:docMk xmlns:pc="http://schemas.microsoft.com/office/powerpoint/2013/main/command"/>
      <pc:sldMk xmlns:pc="http://schemas.microsoft.com/office/powerpoint/2013/main/command" cId="1866097465" sldId="257"/>
      <ac:spMk id="3" creationId="{5BA1CF4D-EC2C-5387-2152-2DACBDC36C78}"/>
      <ac:txMk cp="35">
        <ac:context len="58" hash="1615489988"/>
      </ac:txMk>
    </ac:txMkLst>
    <p188:pos x="3863685" y="300374"/>
    <p188:txBody>
      <a:bodyPr/>
      <a:lstStyle/>
      <a:p>
        <a:r>
          <a:rPr lang="en-US"/>
          <a:t>Instead say 'basket style'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09069F-F70E-4360-9D84-60BADAFE39B0}" type="datetimeFigureOut">
              <a:rPr lang="en-CA" smtClean="0"/>
              <a:t>2025-08-07</a:t>
            </a:fld>
            <a:endParaRPr lang="en-CA"/>
          </a:p>
        </p:txBody>
      </p:sp>
      <p:sp>
        <p:nvSpPr>
          <p:cNvPr id="5" name="Footer Placeholder 4"/>
          <p:cNvSpPr>
            <a:spLocks noGrp="1"/>
          </p:cNvSpPr>
          <p:nvPr>
            <p:ph type="ftr" sz="quarter" idx="11"/>
          </p:nvPr>
        </p:nvSpPr>
        <p:spPr/>
        <p:txBody>
          <a:bodyPr/>
          <a:lstStyle/>
          <a:p>
            <a:endParaRPr lang="en-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123083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09069F-F70E-4360-9D84-60BADAFE39B0}" type="datetimeFigureOut">
              <a:rPr lang="en-CA" smtClean="0"/>
              <a:t>2025-08-07</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255017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09069F-F70E-4360-9D84-60BADAFE39B0}" type="datetimeFigureOut">
              <a:rPr lang="en-CA" smtClean="0"/>
              <a:t>2025-08-07</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1C5FB3-F2D1-473A-9498-1A18B15480A2}" type="slidenum">
              <a:rPr lang="en-CA" smtClean="0"/>
              <a:t>‹#›</a:t>
            </a:fld>
            <a:endParaRPr lang="en-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227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09069F-F70E-4360-9D84-60BADAFE39B0}" type="datetimeFigureOut">
              <a:rPr lang="en-CA" smtClean="0"/>
              <a:t>2025-08-07</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270963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09069F-F70E-4360-9D84-60BADAFE39B0}" type="datetimeFigureOut">
              <a:rPr lang="en-CA" smtClean="0"/>
              <a:t>2025-08-07</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1C5FB3-F2D1-473A-9498-1A18B15480A2}" type="slidenum">
              <a:rPr lang="en-CA" smtClean="0"/>
              <a:t>‹#›</a:t>
            </a:fld>
            <a:endParaRPr lang="en-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2225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09069F-F70E-4360-9D84-60BADAFE39B0}" type="datetimeFigureOut">
              <a:rPr lang="en-CA" smtClean="0"/>
              <a:t>2025-08-07</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301632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09069F-F70E-4360-9D84-60BADAFE39B0}" type="datetimeFigureOut">
              <a:rPr lang="en-CA" smtClean="0"/>
              <a:t>2025-08-07</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1040269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09069F-F70E-4360-9D84-60BADAFE39B0}" type="datetimeFigureOut">
              <a:rPr lang="en-CA" smtClean="0"/>
              <a:t>2025-08-07</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159057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09069F-F70E-4360-9D84-60BADAFE39B0}" type="datetimeFigureOut">
              <a:rPr lang="en-CA" smtClean="0"/>
              <a:t>2025-08-07</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219058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09069F-F70E-4360-9D84-60BADAFE39B0}" type="datetimeFigureOut">
              <a:rPr lang="en-CA" smtClean="0"/>
              <a:t>2025-08-07</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351324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09069F-F70E-4360-9D84-60BADAFE39B0}" type="datetimeFigureOut">
              <a:rPr lang="en-CA" smtClean="0"/>
              <a:t>2025-08-07</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375472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09069F-F70E-4360-9D84-60BADAFE39B0}" type="datetimeFigureOut">
              <a:rPr lang="en-CA" smtClean="0"/>
              <a:t>2025-08-07</a:t>
            </a:fld>
            <a:endParaRPr lang="en-CA"/>
          </a:p>
        </p:txBody>
      </p:sp>
      <p:sp>
        <p:nvSpPr>
          <p:cNvPr id="8" name="Footer Placeholder 7"/>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270955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09069F-F70E-4360-9D84-60BADAFE39B0}" type="datetimeFigureOut">
              <a:rPr lang="en-CA" smtClean="0"/>
              <a:t>2025-08-07</a:t>
            </a:fld>
            <a:endParaRPr lang="en-CA"/>
          </a:p>
        </p:txBody>
      </p:sp>
      <p:sp>
        <p:nvSpPr>
          <p:cNvPr id="4" name="Footer Placeholder 3"/>
          <p:cNvSpPr>
            <a:spLocks noGrp="1"/>
          </p:cNvSpPr>
          <p:nvPr>
            <p:ph type="ftr" sz="quarter" idx="11"/>
          </p:nvPr>
        </p:nvSpPr>
        <p:spPr/>
        <p:txBody>
          <a:bodyPr/>
          <a:lstStyle/>
          <a:p>
            <a:endParaRPr lang="en-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324540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9069F-F70E-4360-9D84-60BADAFE39B0}" type="datetimeFigureOut">
              <a:rPr lang="en-CA" smtClean="0"/>
              <a:t>2025-08-07</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290527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09069F-F70E-4360-9D84-60BADAFE39B0}" type="datetimeFigureOut">
              <a:rPr lang="en-CA" smtClean="0"/>
              <a:t>2025-08-07</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177349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09069F-F70E-4360-9D84-60BADAFE39B0}" type="datetimeFigureOut">
              <a:rPr lang="en-CA" smtClean="0"/>
              <a:t>2025-08-07</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1C5FB3-F2D1-473A-9498-1A18B15480A2}" type="slidenum">
              <a:rPr lang="en-CA" smtClean="0"/>
              <a:t>‹#›</a:t>
            </a:fld>
            <a:endParaRPr lang="en-CA"/>
          </a:p>
        </p:txBody>
      </p:sp>
    </p:spTree>
    <p:extLst>
      <p:ext uri="{BB962C8B-B14F-4D97-AF65-F5344CB8AC3E}">
        <p14:creationId xmlns:p14="http://schemas.microsoft.com/office/powerpoint/2010/main" val="280050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009069F-F70E-4360-9D84-60BADAFE39B0}" type="datetimeFigureOut">
              <a:rPr lang="en-CA" smtClean="0"/>
              <a:t>2025-08-07</a:t>
            </a:fld>
            <a:endParaRPr lang="en-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E1C5FB3-F2D1-473A-9498-1A18B15480A2}" type="slidenum">
              <a:rPr lang="en-CA" smtClean="0"/>
              <a:t>‹#›</a:t>
            </a:fld>
            <a:endParaRPr lang="en-CA"/>
          </a:p>
        </p:txBody>
      </p:sp>
    </p:spTree>
    <p:extLst>
      <p:ext uri="{BB962C8B-B14F-4D97-AF65-F5344CB8AC3E}">
        <p14:creationId xmlns:p14="http://schemas.microsoft.com/office/powerpoint/2010/main" val="190607930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1_6F3A633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FDD9-5BE3-90A1-B595-F1BF9EEC13FF}"/>
              </a:ext>
            </a:extLst>
          </p:cNvPr>
          <p:cNvSpPr>
            <a:spLocks noGrp="1"/>
          </p:cNvSpPr>
          <p:nvPr>
            <p:ph type="ctrTitle"/>
          </p:nvPr>
        </p:nvSpPr>
        <p:spPr>
          <a:xfrm flipV="1">
            <a:off x="13345610" y="-226293"/>
            <a:ext cx="1423685" cy="5666391"/>
          </a:xfrm>
        </p:spPr>
        <p:txBody>
          <a:bodyPr/>
          <a:lstStyle/>
          <a:p>
            <a:endParaRPr lang="en-CA" dirty="0"/>
          </a:p>
        </p:txBody>
      </p:sp>
      <p:sp>
        <p:nvSpPr>
          <p:cNvPr id="3" name="Subtitle 2">
            <a:extLst>
              <a:ext uri="{FF2B5EF4-FFF2-40B4-BE49-F238E27FC236}">
                <a16:creationId xmlns:a16="http://schemas.microsoft.com/office/drawing/2014/main" id="{6834E55B-5174-C0CF-B9B0-B38AACCD4670}"/>
              </a:ext>
            </a:extLst>
          </p:cNvPr>
          <p:cNvSpPr>
            <a:spLocks noGrp="1"/>
          </p:cNvSpPr>
          <p:nvPr>
            <p:ph type="subTitle" idx="1"/>
          </p:nvPr>
        </p:nvSpPr>
        <p:spPr>
          <a:xfrm>
            <a:off x="12840181" y="4805805"/>
            <a:ext cx="1929114" cy="78711"/>
          </a:xfrm>
        </p:spPr>
        <p:txBody>
          <a:bodyPr>
            <a:normAutofit fontScale="25000" lnSpcReduction="20000"/>
          </a:bodyPr>
          <a:lstStyle/>
          <a:p>
            <a:endParaRPr lang="en-CA" dirty="0"/>
          </a:p>
        </p:txBody>
      </p:sp>
      <p:pic>
        <p:nvPicPr>
          <p:cNvPr id="5" name="Picture 4" descr="A dog wearing a muzzle&#10;&#10;Description automatically generated">
            <a:extLst>
              <a:ext uri="{FF2B5EF4-FFF2-40B4-BE49-F238E27FC236}">
                <a16:creationId xmlns:a16="http://schemas.microsoft.com/office/drawing/2014/main" id="{4F873EAB-C952-D57E-2A58-C0DA85546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155" y="1091652"/>
            <a:ext cx="5719277" cy="3792864"/>
          </a:xfrm>
          <a:prstGeom prst="rect">
            <a:avLst/>
          </a:prstGeom>
        </p:spPr>
      </p:pic>
    </p:spTree>
    <p:extLst>
      <p:ext uri="{BB962C8B-B14F-4D97-AF65-F5344CB8AC3E}">
        <p14:creationId xmlns:p14="http://schemas.microsoft.com/office/powerpoint/2010/main" val="337613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85E6-6D03-2360-A71B-237311FB962E}"/>
              </a:ext>
            </a:extLst>
          </p:cNvPr>
          <p:cNvSpPr>
            <a:spLocks noGrp="1"/>
          </p:cNvSpPr>
          <p:nvPr>
            <p:ph type="ctrTitle"/>
          </p:nvPr>
        </p:nvSpPr>
        <p:spPr>
          <a:xfrm>
            <a:off x="6194716" y="739978"/>
            <a:ext cx="5334930" cy="3004145"/>
          </a:xfrm>
        </p:spPr>
        <p:txBody>
          <a:bodyPr>
            <a:normAutofit/>
          </a:bodyPr>
          <a:lstStyle/>
          <a:p>
            <a:r>
              <a:rPr lang="en-CA" dirty="0">
                <a:latin typeface="Cambria" panose="02040503050406030204" pitchFamily="18" charset="0"/>
                <a:ea typeface="Cambria" panose="02040503050406030204" pitchFamily="18" charset="0"/>
              </a:rPr>
              <a:t>Supplies Needed:</a:t>
            </a:r>
            <a:br>
              <a:rPr lang="en-CA" dirty="0"/>
            </a:br>
            <a:endParaRPr lang="en-CA" dirty="0"/>
          </a:p>
        </p:txBody>
      </p:sp>
      <p:sp>
        <p:nvSpPr>
          <p:cNvPr id="3" name="Subtitle 2">
            <a:extLst>
              <a:ext uri="{FF2B5EF4-FFF2-40B4-BE49-F238E27FC236}">
                <a16:creationId xmlns:a16="http://schemas.microsoft.com/office/drawing/2014/main" id="{5BA1CF4D-EC2C-5387-2152-2DACBDC36C78}"/>
              </a:ext>
            </a:extLst>
          </p:cNvPr>
          <p:cNvSpPr>
            <a:spLocks noGrp="1"/>
          </p:cNvSpPr>
          <p:nvPr>
            <p:ph type="subTitle" idx="1"/>
          </p:nvPr>
        </p:nvSpPr>
        <p:spPr>
          <a:xfrm>
            <a:off x="6194715" y="3836197"/>
            <a:ext cx="5334931" cy="2189214"/>
          </a:xfrm>
        </p:spPr>
        <p:txBody>
          <a:bodyPr>
            <a:normAutofit/>
          </a:bodyPr>
          <a:lstStyle/>
          <a:p>
            <a:pPr marL="342900" indent="-342900">
              <a:buFontTx/>
              <a:buChar char="-"/>
            </a:pPr>
            <a:r>
              <a:rPr lang="en-CA" dirty="0">
                <a:latin typeface="Cambria" panose="02040503050406030204" pitchFamily="18" charset="0"/>
                <a:ea typeface="Cambria" panose="02040503050406030204" pitchFamily="18" charset="0"/>
              </a:rPr>
              <a:t>A muzzle, preferably a basket style</a:t>
            </a:r>
          </a:p>
          <a:p>
            <a:pPr marL="342900" indent="-342900">
              <a:buFontTx/>
              <a:buChar char="-"/>
            </a:pPr>
            <a:r>
              <a:rPr lang="en-CA" dirty="0">
                <a:latin typeface="Cambria" panose="02040503050406030204" pitchFamily="18" charset="0"/>
                <a:ea typeface="Cambria" panose="02040503050406030204" pitchFamily="18" charset="0"/>
              </a:rPr>
              <a:t>Tasty Treats</a:t>
            </a:r>
          </a:p>
          <a:p>
            <a:pPr marL="342900" indent="-342900">
              <a:buFontTx/>
              <a:buChar char="-"/>
            </a:pPr>
            <a:r>
              <a:rPr lang="en-CA" dirty="0">
                <a:latin typeface="Cambria" panose="02040503050406030204" pitchFamily="18" charset="0"/>
                <a:ea typeface="Cambria" panose="02040503050406030204" pitchFamily="18" charset="0"/>
              </a:rPr>
              <a:t>Patience</a:t>
            </a:r>
          </a:p>
        </p:txBody>
      </p:sp>
      <p:pic>
        <p:nvPicPr>
          <p:cNvPr id="5" name="Picture 4" descr="A dog muzzle on a white background&#10;&#10;Description automatically generated">
            <a:extLst>
              <a:ext uri="{FF2B5EF4-FFF2-40B4-BE49-F238E27FC236}">
                <a16:creationId xmlns:a16="http://schemas.microsoft.com/office/drawing/2014/main" id="{8FB35421-A849-B9BA-8B7D-4738B46BAD84}"/>
              </a:ext>
            </a:extLst>
          </p:cNvPr>
          <p:cNvPicPr>
            <a:picLocks noChangeAspect="1"/>
          </p:cNvPicPr>
          <p:nvPr/>
        </p:nvPicPr>
        <p:blipFill>
          <a:blip r:embed="rId3">
            <a:extLst>
              <a:ext uri="{28A0092B-C50C-407E-A947-70E740481C1C}">
                <a14:useLocalDpi xmlns:a14="http://schemas.microsoft.com/office/drawing/2010/main" val="0"/>
              </a:ext>
            </a:extLst>
          </a:blip>
          <a:srcRect l="8440"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86609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FCDA-0B07-A9A4-98C0-F0B79AB5937D}"/>
              </a:ext>
            </a:extLst>
          </p:cNvPr>
          <p:cNvSpPr>
            <a:spLocks noGrp="1"/>
          </p:cNvSpPr>
          <p:nvPr>
            <p:ph type="title"/>
          </p:nvPr>
        </p:nvSpPr>
        <p:spPr>
          <a:xfrm>
            <a:off x="1171074" y="1396686"/>
            <a:ext cx="3240506" cy="4064628"/>
          </a:xfrm>
        </p:spPr>
        <p:txBody>
          <a:bodyPr>
            <a:normAutofit/>
          </a:bodyPr>
          <a:lstStyle/>
          <a:p>
            <a:r>
              <a:rPr lang="en-CA" dirty="0">
                <a:solidFill>
                  <a:srgbClr val="FFFFFF"/>
                </a:solidFill>
              </a:rPr>
              <a:t>Training Timeline: </a:t>
            </a:r>
          </a:p>
        </p:txBody>
      </p:sp>
      <p:sp>
        <p:nvSpPr>
          <p:cNvPr id="3" name="Content Placeholder 2">
            <a:extLst>
              <a:ext uri="{FF2B5EF4-FFF2-40B4-BE49-F238E27FC236}">
                <a16:creationId xmlns:a16="http://schemas.microsoft.com/office/drawing/2014/main" id="{F8A9F560-4929-7FC5-601A-5B135917E428}"/>
              </a:ext>
            </a:extLst>
          </p:cNvPr>
          <p:cNvSpPr>
            <a:spLocks noGrp="1"/>
          </p:cNvSpPr>
          <p:nvPr>
            <p:ph idx="1"/>
          </p:nvPr>
        </p:nvSpPr>
        <p:spPr>
          <a:xfrm>
            <a:off x="5370153" y="1526033"/>
            <a:ext cx="5536397" cy="3935281"/>
          </a:xfrm>
        </p:spPr>
        <p:txBody>
          <a:bodyPr>
            <a:normAutofit fontScale="92500" lnSpcReduction="10000"/>
          </a:bodyPr>
          <a:lstStyle/>
          <a:p>
            <a:r>
              <a:rPr lang="en-CA" dirty="0"/>
              <a:t>Days 1-3 : Introducing the muzzle, letting the dog sniff it and eat treats through it. </a:t>
            </a:r>
          </a:p>
          <a:p>
            <a:pPr marL="0" indent="0">
              <a:buNone/>
            </a:pPr>
            <a:endParaRPr lang="en-CA" dirty="0"/>
          </a:p>
          <a:p>
            <a:r>
              <a:rPr lang="en-CA" dirty="0"/>
              <a:t>Days 3-6 : Sliding the muzzle onto the nose, letting it sit there for 3 seconds and then giving a treat.</a:t>
            </a:r>
          </a:p>
          <a:p>
            <a:pPr marL="0" indent="0">
              <a:buNone/>
            </a:pPr>
            <a:endParaRPr lang="en-CA" dirty="0"/>
          </a:p>
          <a:p>
            <a:r>
              <a:rPr lang="en-CA" dirty="0"/>
              <a:t>Days 6-10 : Buckling and leaving the muzzle on for 1-2 minutes, as tolerated, while giving praise and treats.</a:t>
            </a:r>
          </a:p>
          <a:p>
            <a:endParaRPr lang="en-CA" dirty="0"/>
          </a:p>
          <a:p>
            <a:r>
              <a:rPr lang="en-CA" dirty="0"/>
              <a:t>Weekly:  Treats and 2-minute muzzle sessions in new environments. </a:t>
            </a:r>
          </a:p>
        </p:txBody>
      </p:sp>
      <p:sp>
        <p:nvSpPr>
          <p:cNvPr id="4" name="Rectangle 3">
            <a:extLst>
              <a:ext uri="{FF2B5EF4-FFF2-40B4-BE49-F238E27FC236}">
                <a16:creationId xmlns:a16="http://schemas.microsoft.com/office/drawing/2014/main" id="{64AB564D-579F-9D21-1363-8D30D37699D4}"/>
              </a:ext>
            </a:extLst>
          </p:cNvPr>
          <p:cNvSpPr/>
          <p:nvPr/>
        </p:nvSpPr>
        <p:spPr>
          <a:xfrm>
            <a:off x="1322016" y="2107363"/>
            <a:ext cx="2938625" cy="1754326"/>
          </a:xfrm>
          <a:prstGeom prst="rect">
            <a:avLst/>
          </a:prstGeom>
          <a:noFill/>
        </p:spPr>
        <p:txBody>
          <a:bodyPr wrap="none" lIns="91440" tIns="45720" rIns="91440" bIns="45720">
            <a:spAutoFit/>
          </a:bodyPr>
          <a:lstStyle/>
          <a:p>
            <a:pPr algn="ctr"/>
            <a:r>
              <a:rPr lang="en-CA" sz="5400" dirty="0">
                <a:ln w="0"/>
                <a:solidFill>
                  <a:schemeClr val="accent1"/>
                </a:solidFill>
                <a:effectLst>
                  <a:outerShdw blurRad="38100" dist="25400" dir="5400000" algn="ctr" rotWithShape="0">
                    <a:srgbClr val="6E747A">
                      <a:alpha val="43000"/>
                    </a:srgbClr>
                  </a:outerShdw>
                </a:effectLst>
              </a:rPr>
              <a:t>Training </a:t>
            </a:r>
          </a:p>
          <a:p>
            <a:pPr algn="ctr"/>
            <a:r>
              <a:rPr lang="en-CA" sz="5400" dirty="0">
                <a:ln w="0"/>
                <a:solidFill>
                  <a:schemeClr val="accent1"/>
                </a:solidFill>
                <a:effectLst>
                  <a:outerShdw blurRad="38100" dist="25400" dir="5400000" algn="ctr" rotWithShape="0">
                    <a:srgbClr val="6E747A">
                      <a:alpha val="43000"/>
                    </a:srgbClr>
                  </a:outerShdw>
                </a:effectLst>
              </a:rPr>
              <a:t>Timeline</a:t>
            </a:r>
            <a:endParaRPr lang="en-CA"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3805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FCDA-0B07-A9A4-98C0-F0B79AB5937D}"/>
              </a:ext>
            </a:extLst>
          </p:cNvPr>
          <p:cNvSpPr>
            <a:spLocks noGrp="1"/>
          </p:cNvSpPr>
          <p:nvPr>
            <p:ph type="title"/>
          </p:nvPr>
        </p:nvSpPr>
        <p:spPr>
          <a:xfrm>
            <a:off x="1171074" y="1396686"/>
            <a:ext cx="3713442" cy="4064628"/>
          </a:xfrm>
        </p:spPr>
        <p:txBody>
          <a:bodyPr>
            <a:normAutofit/>
          </a:bodyPr>
          <a:lstStyle/>
          <a:p>
            <a:r>
              <a:rPr lang="en-CA" dirty="0">
                <a:solidFill>
                  <a:srgbClr val="FFFFFF"/>
                </a:solidFill>
              </a:rPr>
              <a:t>Redirecting a Fear Response</a:t>
            </a:r>
          </a:p>
        </p:txBody>
      </p:sp>
      <p:sp>
        <p:nvSpPr>
          <p:cNvPr id="3" name="Content Placeholder 2">
            <a:extLst>
              <a:ext uri="{FF2B5EF4-FFF2-40B4-BE49-F238E27FC236}">
                <a16:creationId xmlns:a16="http://schemas.microsoft.com/office/drawing/2014/main" id="{F8A9F560-4929-7FC5-601A-5B135917E428}"/>
              </a:ext>
            </a:extLst>
          </p:cNvPr>
          <p:cNvSpPr>
            <a:spLocks noGrp="1"/>
          </p:cNvSpPr>
          <p:nvPr>
            <p:ph idx="1"/>
          </p:nvPr>
        </p:nvSpPr>
        <p:spPr>
          <a:xfrm>
            <a:off x="6096000" y="981748"/>
            <a:ext cx="5536397" cy="3935281"/>
          </a:xfrm>
        </p:spPr>
        <p:txBody>
          <a:bodyPr>
            <a:normAutofit/>
          </a:bodyPr>
          <a:lstStyle/>
          <a:p>
            <a:pPr marL="0" indent="0">
              <a:buNone/>
            </a:pPr>
            <a:r>
              <a:rPr lang="en-US" dirty="0"/>
              <a:t>We want muzzle training to be as positive as possible while minimizing stress so its important to recognize body language while training. </a:t>
            </a:r>
          </a:p>
          <a:p>
            <a:pPr marL="0" indent="0">
              <a:buNone/>
            </a:pPr>
            <a:endParaRPr lang="en-US" dirty="0"/>
          </a:p>
          <a:p>
            <a:pPr marL="0" indent="0">
              <a:buNone/>
            </a:pPr>
            <a:r>
              <a:rPr lang="en-US" dirty="0"/>
              <a:t>As the muzzle was placed, Jaxon began to pull away. I immediately removed the muzzle and gave a treat to redirect his fear response to a positive experience.  </a:t>
            </a:r>
          </a:p>
          <a:p>
            <a:pPr marL="0" indent="0">
              <a:buNone/>
            </a:pPr>
            <a:endParaRPr lang="en-CA" dirty="0"/>
          </a:p>
          <a:p>
            <a:r>
              <a:rPr lang="en-CA" dirty="0"/>
              <a:t>Do not physically restrain the dog to place the muzzle, the dog should want to </a:t>
            </a:r>
            <a:r>
              <a:rPr lang="en-CA" b="1" dirty="0"/>
              <a:t>participate</a:t>
            </a:r>
            <a:r>
              <a:rPr lang="en-CA" dirty="0"/>
              <a:t> for the reward. </a:t>
            </a:r>
          </a:p>
          <a:p>
            <a:endParaRPr lang="en-CA" dirty="0"/>
          </a:p>
        </p:txBody>
      </p:sp>
      <p:sp>
        <p:nvSpPr>
          <p:cNvPr id="4" name="Rectangle 3">
            <a:extLst>
              <a:ext uri="{FF2B5EF4-FFF2-40B4-BE49-F238E27FC236}">
                <a16:creationId xmlns:a16="http://schemas.microsoft.com/office/drawing/2014/main" id="{21B417D4-9948-8F2F-A79F-781B97B9EE37}"/>
              </a:ext>
            </a:extLst>
          </p:cNvPr>
          <p:cNvSpPr/>
          <p:nvPr/>
        </p:nvSpPr>
        <p:spPr>
          <a:xfrm>
            <a:off x="1515750" y="422175"/>
            <a:ext cx="3873175"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Managing </a:t>
            </a:r>
          </a:p>
          <a:p>
            <a:pPr algn="ctr"/>
            <a:r>
              <a:rPr lang="en-US" sz="5400" b="0" cap="none" spc="0" dirty="0">
                <a:ln w="0"/>
                <a:solidFill>
                  <a:schemeClr val="accent1"/>
                </a:solidFill>
                <a:effectLst>
                  <a:outerShdw blurRad="38100" dist="25400" dir="5400000" algn="ctr" rotWithShape="0">
                    <a:srgbClr val="6E747A">
                      <a:alpha val="43000"/>
                    </a:srgbClr>
                  </a:outerShdw>
                </a:effectLst>
              </a:rPr>
              <a:t>Stress</a:t>
            </a:r>
          </a:p>
        </p:txBody>
      </p:sp>
      <p:pic>
        <p:nvPicPr>
          <p:cNvPr id="6" name="Picture 5" descr="A group of dogs in different poses&#10;&#10;Description automatically generated">
            <a:extLst>
              <a:ext uri="{FF2B5EF4-FFF2-40B4-BE49-F238E27FC236}">
                <a16:creationId xmlns:a16="http://schemas.microsoft.com/office/drawing/2014/main" id="{AD129272-AA19-EE1D-D10E-BEDBA2A99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750" y="2176501"/>
            <a:ext cx="3236615" cy="4245429"/>
          </a:xfrm>
          <a:prstGeom prst="rect">
            <a:avLst/>
          </a:prstGeom>
        </p:spPr>
      </p:pic>
    </p:spTree>
    <p:extLst>
      <p:ext uri="{BB962C8B-B14F-4D97-AF65-F5344CB8AC3E}">
        <p14:creationId xmlns:p14="http://schemas.microsoft.com/office/powerpoint/2010/main" val="115910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85E6-6D03-2360-A71B-237311FB962E}"/>
              </a:ext>
            </a:extLst>
          </p:cNvPr>
          <p:cNvSpPr>
            <a:spLocks noGrp="1"/>
          </p:cNvSpPr>
          <p:nvPr>
            <p:ph type="ctrTitle"/>
          </p:nvPr>
        </p:nvSpPr>
        <p:spPr>
          <a:xfrm rot="10800000" flipV="1">
            <a:off x="418295" y="1465914"/>
            <a:ext cx="9882520" cy="1124389"/>
          </a:xfrm>
        </p:spPr>
        <p:txBody>
          <a:bodyPr>
            <a:normAutofit fontScale="90000"/>
          </a:bodyPr>
          <a:lstStyle/>
          <a:p>
            <a:br>
              <a:rPr lang="en-CA" dirty="0"/>
            </a:br>
            <a:endParaRPr lang="en-CA" dirty="0"/>
          </a:p>
        </p:txBody>
      </p:sp>
      <p:sp>
        <p:nvSpPr>
          <p:cNvPr id="3" name="Subtitle 2">
            <a:extLst>
              <a:ext uri="{FF2B5EF4-FFF2-40B4-BE49-F238E27FC236}">
                <a16:creationId xmlns:a16="http://schemas.microsoft.com/office/drawing/2014/main" id="{5BA1CF4D-EC2C-5387-2152-2DACBDC36C78}"/>
              </a:ext>
            </a:extLst>
          </p:cNvPr>
          <p:cNvSpPr>
            <a:spLocks noGrp="1"/>
          </p:cNvSpPr>
          <p:nvPr>
            <p:ph type="subTitle" idx="1"/>
          </p:nvPr>
        </p:nvSpPr>
        <p:spPr>
          <a:xfrm>
            <a:off x="79870" y="1745935"/>
            <a:ext cx="5334931" cy="2189214"/>
          </a:xfrm>
        </p:spPr>
        <p:txBody>
          <a:bodyPr>
            <a:normAutofit/>
          </a:bodyPr>
          <a:lstStyle/>
          <a:p>
            <a:r>
              <a:rPr lang="en-US" dirty="0">
                <a:latin typeface="Cambria" panose="02040503050406030204" pitchFamily="18" charset="0"/>
                <a:ea typeface="Cambria" panose="02040503050406030204" pitchFamily="18" charset="0"/>
              </a:rPr>
              <a:t> </a:t>
            </a:r>
            <a:endParaRPr lang="en-CA"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2A5EE72-3206-1623-EEA5-F7F53A769085}"/>
              </a:ext>
            </a:extLst>
          </p:cNvPr>
          <p:cNvSpPr txBox="1"/>
          <p:nvPr/>
        </p:nvSpPr>
        <p:spPr>
          <a:xfrm>
            <a:off x="919038" y="1903824"/>
            <a:ext cx="7213855" cy="2031325"/>
          </a:xfrm>
          <a:prstGeom prst="rect">
            <a:avLst/>
          </a:prstGeom>
          <a:noFill/>
        </p:spPr>
        <p:txBody>
          <a:bodyPr wrap="square" rtlCol="0">
            <a:spAutoFit/>
          </a:bodyPr>
          <a:lstStyle/>
          <a:p>
            <a:r>
              <a:rPr lang="en-US" dirty="0"/>
              <a:t> Start off with the buckle as loose as it will get so the dog becomes comfortable with the ‘click’ noise. </a:t>
            </a:r>
          </a:p>
          <a:p>
            <a:endParaRPr lang="en-US" dirty="0"/>
          </a:p>
          <a:p>
            <a:endParaRPr lang="en-US" dirty="0"/>
          </a:p>
          <a:p>
            <a:r>
              <a:rPr lang="en-US" dirty="0"/>
              <a:t>Once the dog is comfortable with the muzzle being on their head, it is important to ensure you can tighten it to be secure. It should be snug and not able to slide off. </a:t>
            </a:r>
            <a:endParaRPr lang="en-CA" dirty="0"/>
          </a:p>
        </p:txBody>
      </p:sp>
      <p:sp>
        <p:nvSpPr>
          <p:cNvPr id="6" name="Rectangle 5">
            <a:extLst>
              <a:ext uri="{FF2B5EF4-FFF2-40B4-BE49-F238E27FC236}">
                <a16:creationId xmlns:a16="http://schemas.microsoft.com/office/drawing/2014/main" id="{A2CE01F4-29E4-6456-A076-76D870013099}"/>
              </a:ext>
            </a:extLst>
          </p:cNvPr>
          <p:cNvSpPr/>
          <p:nvPr/>
        </p:nvSpPr>
        <p:spPr>
          <a:xfrm>
            <a:off x="2013318" y="613238"/>
            <a:ext cx="7207422" cy="923330"/>
          </a:xfrm>
          <a:prstGeom prst="rect">
            <a:avLst/>
          </a:prstGeom>
          <a:noFill/>
        </p:spPr>
        <p:txBody>
          <a:bodyPr wrap="none" lIns="91440" tIns="45720" rIns="91440" bIns="45720">
            <a:spAutoFit/>
          </a:bodyPr>
          <a:lstStyle/>
          <a:p>
            <a:pPr algn="ctr"/>
            <a:r>
              <a:rPr lang="en-CA" sz="5400" b="0" cap="none" spc="0" dirty="0">
                <a:ln w="0"/>
                <a:solidFill>
                  <a:schemeClr val="accent1"/>
                </a:solidFill>
                <a:effectLst>
                  <a:outerShdw blurRad="38100" dist="25400" dir="5400000" algn="ctr" rotWithShape="0">
                    <a:srgbClr val="6E747A">
                      <a:alpha val="43000"/>
                    </a:srgbClr>
                  </a:outerShdw>
                </a:effectLst>
              </a:rPr>
              <a:t>Securing the muzzle  </a:t>
            </a:r>
          </a:p>
        </p:txBody>
      </p:sp>
      <p:pic>
        <p:nvPicPr>
          <p:cNvPr id="10" name="Picture 9" descr="A black dog with a muzzle&#10;&#10;Description automatically generated">
            <a:extLst>
              <a:ext uri="{FF2B5EF4-FFF2-40B4-BE49-F238E27FC236}">
                <a16:creationId xmlns:a16="http://schemas.microsoft.com/office/drawing/2014/main" id="{D6DE888D-0D5A-B376-20DE-8322E19FD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893" y="2840542"/>
            <a:ext cx="3827299" cy="3820584"/>
          </a:xfrm>
          <a:prstGeom prst="rect">
            <a:avLst/>
          </a:prstGeom>
        </p:spPr>
      </p:pic>
    </p:spTree>
    <p:extLst>
      <p:ext uri="{BB962C8B-B14F-4D97-AF65-F5344CB8AC3E}">
        <p14:creationId xmlns:p14="http://schemas.microsoft.com/office/powerpoint/2010/main" val="125220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85E6-6D03-2360-A71B-237311FB962E}"/>
              </a:ext>
            </a:extLst>
          </p:cNvPr>
          <p:cNvSpPr>
            <a:spLocks noGrp="1"/>
          </p:cNvSpPr>
          <p:nvPr>
            <p:ph type="ctrTitle"/>
          </p:nvPr>
        </p:nvSpPr>
        <p:spPr>
          <a:xfrm rot="10800000" flipV="1">
            <a:off x="418295" y="1465914"/>
            <a:ext cx="9882520" cy="1124389"/>
          </a:xfrm>
        </p:spPr>
        <p:txBody>
          <a:bodyPr>
            <a:normAutofit fontScale="90000"/>
          </a:bodyPr>
          <a:lstStyle/>
          <a:p>
            <a:br>
              <a:rPr lang="en-CA" dirty="0"/>
            </a:br>
            <a:endParaRPr lang="en-CA" dirty="0"/>
          </a:p>
        </p:txBody>
      </p:sp>
      <p:sp>
        <p:nvSpPr>
          <p:cNvPr id="3" name="Subtitle 2">
            <a:extLst>
              <a:ext uri="{FF2B5EF4-FFF2-40B4-BE49-F238E27FC236}">
                <a16:creationId xmlns:a16="http://schemas.microsoft.com/office/drawing/2014/main" id="{5BA1CF4D-EC2C-5387-2152-2DACBDC36C78}"/>
              </a:ext>
            </a:extLst>
          </p:cNvPr>
          <p:cNvSpPr>
            <a:spLocks noGrp="1"/>
          </p:cNvSpPr>
          <p:nvPr>
            <p:ph type="subTitle" idx="1"/>
          </p:nvPr>
        </p:nvSpPr>
        <p:spPr>
          <a:xfrm>
            <a:off x="79870" y="1745935"/>
            <a:ext cx="5334931" cy="2189214"/>
          </a:xfrm>
        </p:spPr>
        <p:txBody>
          <a:bodyPr>
            <a:normAutofit/>
          </a:bodyPr>
          <a:lstStyle/>
          <a:p>
            <a:r>
              <a:rPr lang="en-US" dirty="0">
                <a:latin typeface="Cambria" panose="02040503050406030204" pitchFamily="18" charset="0"/>
                <a:ea typeface="Cambria" panose="02040503050406030204" pitchFamily="18" charset="0"/>
              </a:rPr>
              <a:t> </a:t>
            </a:r>
            <a:endParaRPr lang="en-CA"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44AD44A-9E53-FF97-F293-3AF793EB034C}"/>
              </a:ext>
            </a:extLst>
          </p:cNvPr>
          <p:cNvSpPr txBox="1"/>
          <p:nvPr/>
        </p:nvSpPr>
        <p:spPr>
          <a:xfrm>
            <a:off x="6270994" y="845427"/>
            <a:ext cx="5334931" cy="5078313"/>
          </a:xfrm>
          <a:prstGeom prst="rect">
            <a:avLst/>
          </a:prstGeom>
          <a:noFill/>
        </p:spPr>
        <p:txBody>
          <a:bodyPr wrap="square" rtlCol="0">
            <a:spAutoFit/>
          </a:bodyPr>
          <a:lstStyle/>
          <a:p>
            <a:r>
              <a:rPr lang="en-US" dirty="0"/>
              <a:t>In the next clip, you will see me go to place the muzzle and Jaxon moves away from me. I continue to go slow and place it on him even as he lays down. </a:t>
            </a:r>
          </a:p>
          <a:p>
            <a:endParaRPr lang="en-US" dirty="0"/>
          </a:p>
          <a:p>
            <a:r>
              <a:rPr lang="en-US" dirty="0"/>
              <a:t>He was not showing any signs of aggression, so I continued. It is important to read all body signals to stay safe. </a:t>
            </a:r>
          </a:p>
          <a:p>
            <a:endParaRPr lang="en-US" dirty="0"/>
          </a:p>
          <a:p>
            <a:r>
              <a:rPr lang="en-US" dirty="0"/>
              <a:t> I then clip the muzzle, and Jaxon begins to pull his face away from me. </a:t>
            </a:r>
          </a:p>
          <a:p>
            <a:endParaRPr lang="en-US" dirty="0"/>
          </a:p>
          <a:p>
            <a:endParaRPr lang="en-US" dirty="0"/>
          </a:p>
          <a:p>
            <a:r>
              <a:rPr lang="en-US" dirty="0"/>
              <a:t>Note how I </a:t>
            </a:r>
            <a:r>
              <a:rPr lang="en-US" b="1" dirty="0"/>
              <a:t>take it off immediately </a:t>
            </a:r>
            <a:r>
              <a:rPr lang="en-US" dirty="0"/>
              <a:t>and redirect the fear response with a treat. He needs more training sessions to be comfortable with the muzzle secured to his face.  </a:t>
            </a:r>
            <a:endParaRPr lang="en-CA" dirty="0"/>
          </a:p>
        </p:txBody>
      </p:sp>
      <p:sp>
        <p:nvSpPr>
          <p:cNvPr id="5" name="Rectangle 4">
            <a:extLst>
              <a:ext uri="{FF2B5EF4-FFF2-40B4-BE49-F238E27FC236}">
                <a16:creationId xmlns:a16="http://schemas.microsoft.com/office/drawing/2014/main" id="{CECB4E48-96B6-0091-7330-4743009AAF82}"/>
              </a:ext>
            </a:extLst>
          </p:cNvPr>
          <p:cNvSpPr/>
          <p:nvPr/>
        </p:nvSpPr>
        <p:spPr>
          <a:xfrm>
            <a:off x="586075" y="307653"/>
            <a:ext cx="5509926" cy="2585323"/>
          </a:xfrm>
          <a:prstGeom prst="rect">
            <a:avLst/>
          </a:prstGeom>
          <a:noFill/>
        </p:spPr>
        <p:txBody>
          <a:bodyPr wrap="square" lIns="91440" tIns="45720" rIns="91440" bIns="45720">
            <a:spAutoFit/>
          </a:bodyPr>
          <a:lstStyle/>
          <a:p>
            <a:pPr algn="ctr"/>
            <a:r>
              <a:rPr lang="en-CA" sz="5400" b="0" cap="none" spc="0" dirty="0">
                <a:ln w="0"/>
                <a:solidFill>
                  <a:schemeClr val="accent1"/>
                </a:solidFill>
                <a:effectLst>
                  <a:outerShdw blurRad="38100" dist="25400" dir="5400000" algn="ctr" rotWithShape="0">
                    <a:srgbClr val="6E747A">
                      <a:alpha val="43000"/>
                    </a:srgbClr>
                  </a:outerShdw>
                </a:effectLst>
              </a:rPr>
              <a:t>Putting a muzzle on </a:t>
            </a:r>
          </a:p>
          <a:p>
            <a:pPr algn="ctr"/>
            <a:r>
              <a:rPr lang="en-CA" sz="5400" b="0" cap="none" spc="0" dirty="0">
                <a:ln w="0"/>
                <a:solidFill>
                  <a:schemeClr val="accent1"/>
                </a:solidFill>
                <a:effectLst>
                  <a:outerShdw blurRad="38100" dist="25400" dir="5400000" algn="ctr" rotWithShape="0">
                    <a:srgbClr val="6E747A">
                      <a:alpha val="43000"/>
                    </a:srgbClr>
                  </a:outerShdw>
                </a:effectLst>
              </a:rPr>
              <a:t>an anxious dog</a:t>
            </a:r>
          </a:p>
        </p:txBody>
      </p:sp>
    </p:spTree>
    <p:extLst>
      <p:ext uri="{BB962C8B-B14F-4D97-AF65-F5344CB8AC3E}">
        <p14:creationId xmlns:p14="http://schemas.microsoft.com/office/powerpoint/2010/main" val="130952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224</TotalTime>
  <Words>361</Words>
  <Application>Microsoft Macintosh PowerPoint</Application>
  <PresentationFormat>Widescreen</PresentationFormat>
  <Paragraphs>41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Cambria</vt:lpstr>
      <vt:lpstr>Century Gothic</vt:lpstr>
      <vt:lpstr>Wingdings 3</vt:lpstr>
      <vt:lpstr>Wisp</vt:lpstr>
      <vt:lpstr>PowerPoint Presentation</vt:lpstr>
      <vt:lpstr>Supplies Needed: </vt:lpstr>
      <vt:lpstr>Training Timeline: </vt:lpstr>
      <vt:lpstr>Redirecting a Fear Response</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McKenna Edmand</dc:creator>
  <cp:lastModifiedBy>robert shauf</cp:lastModifiedBy>
  <cp:revision>19</cp:revision>
  <dcterms:created xsi:type="dcterms:W3CDTF">2024-09-18T02:33:17Z</dcterms:created>
  <dcterms:modified xsi:type="dcterms:W3CDTF">2025-08-07T20:56:14Z</dcterms:modified>
</cp:coreProperties>
</file>