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3" r:id="rId3"/>
    <p:sldId id="266" r:id="rId4"/>
    <p:sldId id="269" r:id="rId5"/>
    <p:sldId id="267" r:id="rId6"/>
    <p:sldId id="297" r:id="rId7"/>
    <p:sldId id="291" r:id="rId8"/>
    <p:sldId id="271" r:id="rId9"/>
    <p:sldId id="300" r:id="rId10"/>
    <p:sldId id="272" r:id="rId11"/>
    <p:sldId id="299" r:id="rId12"/>
    <p:sldId id="284" r:id="rId13"/>
    <p:sldId id="275" r:id="rId14"/>
    <p:sldId id="276" r:id="rId15"/>
    <p:sldId id="282" r:id="rId16"/>
    <p:sldId id="277" r:id="rId17"/>
    <p:sldId id="279" r:id="rId18"/>
    <p:sldId id="294" r:id="rId19"/>
    <p:sldId id="280" r:id="rId20"/>
    <p:sldId id="286" r:id="rId21"/>
    <p:sldId id="292" r:id="rId22"/>
    <p:sldId id="293" r:id="rId23"/>
    <p:sldId id="3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 autoAdjust="0"/>
    <p:restoredTop sz="82625"/>
  </p:normalViewPr>
  <p:slideViewPr>
    <p:cSldViewPr snapToGrid="0">
      <p:cViewPr varScale="1">
        <p:scale>
          <a:sx n="57" d="100"/>
          <a:sy n="57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F40D6C-B7C3-41FD-8E34-976956D9EF5B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626AEA-DEDA-4B4C-8E20-849F86F3FE9C}">
      <dgm:prSet custT="1"/>
      <dgm:spPr/>
      <dgm:t>
        <a:bodyPr/>
        <a:lstStyle/>
        <a:p>
          <a:r>
            <a:rPr lang="en-US" sz="4000" b="1" dirty="0"/>
            <a:t>USE</a:t>
          </a:r>
        </a:p>
      </dgm:t>
    </dgm:pt>
    <dgm:pt modelId="{68DC363A-B56B-4556-9801-561353DC59AD}" type="parTrans" cxnId="{1D406AE2-CD15-4432-809A-6C13E2FE7E43}">
      <dgm:prSet/>
      <dgm:spPr/>
      <dgm:t>
        <a:bodyPr/>
        <a:lstStyle/>
        <a:p>
          <a:endParaRPr lang="en-US"/>
        </a:p>
      </dgm:t>
    </dgm:pt>
    <dgm:pt modelId="{0A90737A-1C59-4039-ACD7-299B0E352488}" type="sibTrans" cxnId="{1D406AE2-CD15-4432-809A-6C13E2FE7E43}">
      <dgm:prSet/>
      <dgm:spPr/>
      <dgm:t>
        <a:bodyPr/>
        <a:lstStyle/>
        <a:p>
          <a:endParaRPr lang="en-US"/>
        </a:p>
      </dgm:t>
    </dgm:pt>
    <dgm:pt modelId="{82833D81-8FC3-44BE-BBA4-5BB7FE400CFE}">
      <dgm:prSet custT="1"/>
      <dgm:spPr/>
      <dgm:t>
        <a:bodyPr/>
        <a:lstStyle/>
        <a:p>
          <a:pPr algn="ctr"/>
          <a:r>
            <a:rPr lang="en-US" sz="3200" dirty="0"/>
            <a:t>Use </a:t>
          </a:r>
          <a:r>
            <a:rPr lang="en-US" sz="3200" b="1" dirty="0">
              <a:solidFill>
                <a:schemeClr val="accent6"/>
              </a:solidFill>
            </a:rPr>
            <a:t>POSITIVE REINFORCEMENT </a:t>
          </a:r>
          <a:r>
            <a:rPr lang="en-US" sz="3200" dirty="0"/>
            <a:t>daily to reward your pet when it does what you prefer</a:t>
          </a:r>
        </a:p>
      </dgm:t>
    </dgm:pt>
    <dgm:pt modelId="{0B7961F9-2B4E-4CA1-9B23-DEF2ACAE3FED}" type="parTrans" cxnId="{CD5B8962-7DBF-472F-91AA-CFB2046B069F}">
      <dgm:prSet/>
      <dgm:spPr/>
      <dgm:t>
        <a:bodyPr/>
        <a:lstStyle/>
        <a:p>
          <a:endParaRPr lang="en-US"/>
        </a:p>
      </dgm:t>
    </dgm:pt>
    <dgm:pt modelId="{ED6F3D2C-F77B-4A37-82A0-7F259195C81C}" type="sibTrans" cxnId="{CD5B8962-7DBF-472F-91AA-CFB2046B069F}">
      <dgm:prSet/>
      <dgm:spPr/>
      <dgm:t>
        <a:bodyPr/>
        <a:lstStyle/>
        <a:p>
          <a:endParaRPr lang="en-US"/>
        </a:p>
      </dgm:t>
    </dgm:pt>
    <dgm:pt modelId="{A5C76A34-A380-437F-B700-FA85F0B2C92E}">
      <dgm:prSet custT="1"/>
      <dgm:spPr/>
      <dgm:t>
        <a:bodyPr/>
        <a:lstStyle/>
        <a:p>
          <a:r>
            <a:rPr lang="en-US" sz="4000" b="1" dirty="0"/>
            <a:t>AVOID</a:t>
          </a:r>
        </a:p>
      </dgm:t>
    </dgm:pt>
    <dgm:pt modelId="{18A5D42D-1D81-40F0-A199-9539E0C84E96}" type="parTrans" cxnId="{9EA86C61-50A6-4856-8EE3-C41BD652235A}">
      <dgm:prSet/>
      <dgm:spPr/>
      <dgm:t>
        <a:bodyPr/>
        <a:lstStyle/>
        <a:p>
          <a:endParaRPr lang="en-US"/>
        </a:p>
      </dgm:t>
    </dgm:pt>
    <dgm:pt modelId="{0CCAB8C1-E3B3-4788-9E66-C3444EB3E8AD}" type="sibTrans" cxnId="{9EA86C61-50A6-4856-8EE3-C41BD652235A}">
      <dgm:prSet/>
      <dgm:spPr/>
      <dgm:t>
        <a:bodyPr/>
        <a:lstStyle/>
        <a:p>
          <a:endParaRPr lang="en-US"/>
        </a:p>
      </dgm:t>
    </dgm:pt>
    <dgm:pt modelId="{2C7F1CFE-E81B-417A-825E-6D70386AB650}">
      <dgm:prSet custT="1"/>
      <dgm:spPr/>
      <dgm:t>
        <a:bodyPr/>
        <a:lstStyle/>
        <a:p>
          <a:pPr algn="ctr"/>
          <a:r>
            <a:rPr lang="en-US" sz="3200" dirty="0"/>
            <a:t>Always avoid </a:t>
          </a:r>
          <a:r>
            <a:rPr lang="en-US" sz="3200" b="1" dirty="0">
              <a:solidFill>
                <a:srgbClr val="FF0000"/>
              </a:solidFill>
            </a:rPr>
            <a:t>PUNISHING </a:t>
          </a:r>
          <a:r>
            <a:rPr lang="en-US" sz="3200" dirty="0"/>
            <a:t>your pet when it does something you do not like – this method ruins the bond between you and your pet and creates fear</a:t>
          </a:r>
        </a:p>
      </dgm:t>
    </dgm:pt>
    <dgm:pt modelId="{959CCA30-2892-4ACF-A487-2EA8068A717D}" type="parTrans" cxnId="{B429880A-66FF-4EF0-AA0E-431A8BF1A1E6}">
      <dgm:prSet/>
      <dgm:spPr/>
      <dgm:t>
        <a:bodyPr/>
        <a:lstStyle/>
        <a:p>
          <a:endParaRPr lang="en-US"/>
        </a:p>
      </dgm:t>
    </dgm:pt>
    <dgm:pt modelId="{FE552AF8-F5C5-41AB-B853-8C8CFC92C247}" type="sibTrans" cxnId="{B429880A-66FF-4EF0-AA0E-431A8BF1A1E6}">
      <dgm:prSet/>
      <dgm:spPr/>
      <dgm:t>
        <a:bodyPr/>
        <a:lstStyle/>
        <a:p>
          <a:endParaRPr lang="en-US"/>
        </a:p>
      </dgm:t>
    </dgm:pt>
    <dgm:pt modelId="{62BDB425-9063-4EB7-A65F-57383CDC7F33}">
      <dgm:prSet custT="1"/>
      <dgm:spPr/>
      <dgm:t>
        <a:bodyPr/>
        <a:lstStyle/>
        <a:p>
          <a:r>
            <a:rPr lang="en-US" sz="4000" b="1" dirty="0"/>
            <a:t>KNOW</a:t>
          </a:r>
        </a:p>
      </dgm:t>
    </dgm:pt>
    <dgm:pt modelId="{75E2C59E-19D9-4B65-9781-81A4FD45706F}" type="parTrans" cxnId="{69A39D3E-79E9-4125-B660-BF408DD329EC}">
      <dgm:prSet/>
      <dgm:spPr/>
      <dgm:t>
        <a:bodyPr/>
        <a:lstStyle/>
        <a:p>
          <a:endParaRPr lang="en-US"/>
        </a:p>
      </dgm:t>
    </dgm:pt>
    <dgm:pt modelId="{B52EDCB2-7B49-449C-BD22-9BAA0E4571FB}" type="sibTrans" cxnId="{69A39D3E-79E9-4125-B660-BF408DD329EC}">
      <dgm:prSet/>
      <dgm:spPr/>
      <dgm:t>
        <a:bodyPr/>
        <a:lstStyle/>
        <a:p>
          <a:endParaRPr lang="en-US"/>
        </a:p>
      </dgm:t>
    </dgm:pt>
    <dgm:pt modelId="{EC080BC8-DC9C-480A-8F1E-BD803B60A092}">
      <dgm:prSet custT="1"/>
      <dgm:spPr/>
      <dgm:t>
        <a:bodyPr/>
        <a:lstStyle/>
        <a:p>
          <a:pPr algn="ctr"/>
          <a:r>
            <a:rPr lang="en-US" sz="3200" b="1" dirty="0"/>
            <a:t>RECOGNIZE</a:t>
          </a:r>
          <a:r>
            <a:rPr lang="en-US" sz="3200" dirty="0"/>
            <a:t> signs of stress in your pet and animals so you can make the best decision and keep yourself safe </a:t>
          </a:r>
        </a:p>
      </dgm:t>
    </dgm:pt>
    <dgm:pt modelId="{7BFBEDAF-11AA-41AA-8C66-3C268E920F86}" type="parTrans" cxnId="{850E98CA-91C7-45DD-9EF5-50CB1B4636DC}">
      <dgm:prSet/>
      <dgm:spPr/>
      <dgm:t>
        <a:bodyPr/>
        <a:lstStyle/>
        <a:p>
          <a:endParaRPr lang="en-US"/>
        </a:p>
      </dgm:t>
    </dgm:pt>
    <dgm:pt modelId="{FBAB7F4A-1713-43D8-896B-01AD26E69A31}" type="sibTrans" cxnId="{850E98CA-91C7-45DD-9EF5-50CB1B4636DC}">
      <dgm:prSet/>
      <dgm:spPr/>
      <dgm:t>
        <a:bodyPr/>
        <a:lstStyle/>
        <a:p>
          <a:endParaRPr lang="en-US"/>
        </a:p>
      </dgm:t>
    </dgm:pt>
    <dgm:pt modelId="{6E71A587-313C-40C5-BE73-EBE99986BADB}">
      <dgm:prSet custT="1"/>
      <dgm:spPr/>
      <dgm:t>
        <a:bodyPr/>
        <a:lstStyle/>
        <a:p>
          <a:r>
            <a:rPr lang="en-US" sz="4000" b="1" dirty="0"/>
            <a:t>PREVENT</a:t>
          </a:r>
        </a:p>
      </dgm:t>
    </dgm:pt>
    <dgm:pt modelId="{55144233-0221-4CF8-B2DF-59AE6DBABA73}" type="parTrans" cxnId="{ADB0274B-D3E8-4967-87D2-D4FC46F82102}">
      <dgm:prSet/>
      <dgm:spPr/>
      <dgm:t>
        <a:bodyPr/>
        <a:lstStyle/>
        <a:p>
          <a:endParaRPr lang="en-US"/>
        </a:p>
      </dgm:t>
    </dgm:pt>
    <dgm:pt modelId="{65510C5F-BE56-4F14-B280-0B7D2C32E733}" type="sibTrans" cxnId="{ADB0274B-D3E8-4967-87D2-D4FC46F82102}">
      <dgm:prSet/>
      <dgm:spPr/>
      <dgm:t>
        <a:bodyPr/>
        <a:lstStyle/>
        <a:p>
          <a:endParaRPr lang="en-US"/>
        </a:p>
      </dgm:t>
    </dgm:pt>
    <dgm:pt modelId="{D134FA6C-BE41-4474-A56B-98CE79EAD52B}">
      <dgm:prSet custT="1"/>
      <dgm:spPr/>
      <dgm:t>
        <a:bodyPr/>
        <a:lstStyle/>
        <a:p>
          <a:pPr algn="ctr"/>
          <a:r>
            <a:rPr lang="en-US" sz="3200" dirty="0"/>
            <a:t>Make sure to </a:t>
          </a:r>
          <a:r>
            <a:rPr lang="en-US" sz="3200" b="1" dirty="0"/>
            <a:t>SOCIALIZE</a:t>
          </a:r>
          <a:r>
            <a:rPr lang="en-US" sz="3200" dirty="0"/>
            <a:t> young animals so they are not fearful as adults </a:t>
          </a:r>
        </a:p>
      </dgm:t>
    </dgm:pt>
    <dgm:pt modelId="{950E2AB3-8C67-465C-BEC6-F814C628F8D4}" type="parTrans" cxnId="{8DE604BE-1C99-4B98-9148-F9FAA7703AE6}">
      <dgm:prSet/>
      <dgm:spPr/>
      <dgm:t>
        <a:bodyPr/>
        <a:lstStyle/>
        <a:p>
          <a:endParaRPr lang="en-US"/>
        </a:p>
      </dgm:t>
    </dgm:pt>
    <dgm:pt modelId="{D3955707-5492-4EB2-9768-CD1B1180F9D7}" type="sibTrans" cxnId="{8DE604BE-1C99-4B98-9148-F9FAA7703AE6}">
      <dgm:prSet/>
      <dgm:spPr/>
      <dgm:t>
        <a:bodyPr/>
        <a:lstStyle/>
        <a:p>
          <a:endParaRPr lang="en-US"/>
        </a:p>
      </dgm:t>
    </dgm:pt>
    <dgm:pt modelId="{5B2EF3F8-8E5C-C749-A624-7127C7363877}" type="pres">
      <dgm:prSet presAssocID="{26F40D6C-B7C3-41FD-8E34-976956D9EF5B}" presName="Name0" presStyleCnt="0">
        <dgm:presLayoutVars>
          <dgm:dir/>
          <dgm:animLvl val="lvl"/>
          <dgm:resizeHandles val="exact"/>
        </dgm:presLayoutVars>
      </dgm:prSet>
      <dgm:spPr/>
    </dgm:pt>
    <dgm:pt modelId="{4811FBCB-84B6-DF49-9E30-026C5A2A0B9A}" type="pres">
      <dgm:prSet presAssocID="{26626AEA-DEDA-4B4C-8E20-849F86F3FE9C}" presName="linNode" presStyleCnt="0"/>
      <dgm:spPr/>
    </dgm:pt>
    <dgm:pt modelId="{36914C32-863C-6B45-B639-4419FEDF7FDA}" type="pres">
      <dgm:prSet presAssocID="{26626AEA-DEDA-4B4C-8E20-849F86F3FE9C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A28236FF-0A5D-FC45-AD1D-9C89ADEBB0F1}" type="pres">
      <dgm:prSet presAssocID="{26626AEA-DEDA-4B4C-8E20-849F86F3FE9C}" presName="descendantText" presStyleLbl="alignAccFollowNode1" presStyleIdx="0" presStyleCnt="4">
        <dgm:presLayoutVars>
          <dgm:bulletEnabled/>
        </dgm:presLayoutVars>
      </dgm:prSet>
      <dgm:spPr/>
    </dgm:pt>
    <dgm:pt modelId="{3D92AA91-882F-EC4A-A214-0DD7515E7764}" type="pres">
      <dgm:prSet presAssocID="{0A90737A-1C59-4039-ACD7-299B0E352488}" presName="sp" presStyleCnt="0"/>
      <dgm:spPr/>
    </dgm:pt>
    <dgm:pt modelId="{7235ED8C-1A4F-0244-A77A-C3A5F4778B68}" type="pres">
      <dgm:prSet presAssocID="{A5C76A34-A380-437F-B700-FA85F0B2C92E}" presName="linNode" presStyleCnt="0"/>
      <dgm:spPr/>
    </dgm:pt>
    <dgm:pt modelId="{A33B1809-89EF-514D-ABFB-328569B92C71}" type="pres">
      <dgm:prSet presAssocID="{A5C76A34-A380-437F-B700-FA85F0B2C92E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7B29FBBA-A367-7748-98F8-E6EA4CE17ED2}" type="pres">
      <dgm:prSet presAssocID="{A5C76A34-A380-437F-B700-FA85F0B2C92E}" presName="descendantText" presStyleLbl="alignAccFollowNode1" presStyleIdx="1" presStyleCnt="4">
        <dgm:presLayoutVars>
          <dgm:bulletEnabled/>
        </dgm:presLayoutVars>
      </dgm:prSet>
      <dgm:spPr/>
    </dgm:pt>
    <dgm:pt modelId="{47D0E6AF-C881-4744-8F6C-1AB704EEEE93}" type="pres">
      <dgm:prSet presAssocID="{0CCAB8C1-E3B3-4788-9E66-C3444EB3E8AD}" presName="sp" presStyleCnt="0"/>
      <dgm:spPr/>
    </dgm:pt>
    <dgm:pt modelId="{F2383CE7-8DBE-BF4E-B9A8-75B7B2615879}" type="pres">
      <dgm:prSet presAssocID="{62BDB425-9063-4EB7-A65F-57383CDC7F33}" presName="linNode" presStyleCnt="0"/>
      <dgm:spPr/>
    </dgm:pt>
    <dgm:pt modelId="{8BE089FA-865A-CB42-8966-6FBCD7F2203A}" type="pres">
      <dgm:prSet presAssocID="{62BDB425-9063-4EB7-A65F-57383CDC7F33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227C2C8F-8787-4144-9606-D4D498025250}" type="pres">
      <dgm:prSet presAssocID="{62BDB425-9063-4EB7-A65F-57383CDC7F33}" presName="descendantText" presStyleLbl="alignAccFollowNode1" presStyleIdx="2" presStyleCnt="4">
        <dgm:presLayoutVars>
          <dgm:bulletEnabled/>
        </dgm:presLayoutVars>
      </dgm:prSet>
      <dgm:spPr/>
    </dgm:pt>
    <dgm:pt modelId="{A81229A6-9DEF-984C-A533-39B924B0D0BE}" type="pres">
      <dgm:prSet presAssocID="{B52EDCB2-7B49-449C-BD22-9BAA0E4571FB}" presName="sp" presStyleCnt="0"/>
      <dgm:spPr/>
    </dgm:pt>
    <dgm:pt modelId="{4655305A-E74B-B348-B5D6-C0C7E6EA300E}" type="pres">
      <dgm:prSet presAssocID="{6E71A587-313C-40C5-BE73-EBE99986BADB}" presName="linNode" presStyleCnt="0"/>
      <dgm:spPr/>
    </dgm:pt>
    <dgm:pt modelId="{2C0B76D9-902B-6D45-9871-29A2DFA75191}" type="pres">
      <dgm:prSet presAssocID="{6E71A587-313C-40C5-BE73-EBE99986BADB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15E50A16-B8F7-794E-96BD-36563092E5D3}" type="pres">
      <dgm:prSet presAssocID="{6E71A587-313C-40C5-BE73-EBE99986BADB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C0CD2704-EA58-D442-BC30-A361CE344A95}" type="presOf" srcId="{26626AEA-DEDA-4B4C-8E20-849F86F3FE9C}" destId="{36914C32-863C-6B45-B639-4419FEDF7FDA}" srcOrd="0" destOrd="0" presId="urn:microsoft.com/office/officeart/2016/7/layout/VerticalSolidActionList"/>
    <dgm:cxn modelId="{B429880A-66FF-4EF0-AA0E-431A8BF1A1E6}" srcId="{A5C76A34-A380-437F-B700-FA85F0B2C92E}" destId="{2C7F1CFE-E81B-417A-825E-6D70386AB650}" srcOrd="0" destOrd="0" parTransId="{959CCA30-2892-4ACF-A487-2EA8068A717D}" sibTransId="{FE552AF8-F5C5-41AB-B853-8C8CFC92C247}"/>
    <dgm:cxn modelId="{72CB620D-2A67-B046-B261-962863D681A2}" type="presOf" srcId="{D134FA6C-BE41-4474-A56B-98CE79EAD52B}" destId="{15E50A16-B8F7-794E-96BD-36563092E5D3}" srcOrd="0" destOrd="0" presId="urn:microsoft.com/office/officeart/2016/7/layout/VerticalSolidActionList"/>
    <dgm:cxn modelId="{B956601B-2A37-2746-AC13-5EA0E3E4B45C}" type="presOf" srcId="{6E71A587-313C-40C5-BE73-EBE99986BADB}" destId="{2C0B76D9-902B-6D45-9871-29A2DFA75191}" srcOrd="0" destOrd="0" presId="urn:microsoft.com/office/officeart/2016/7/layout/VerticalSolidActionList"/>
    <dgm:cxn modelId="{69A39D3E-79E9-4125-B660-BF408DD329EC}" srcId="{26F40D6C-B7C3-41FD-8E34-976956D9EF5B}" destId="{62BDB425-9063-4EB7-A65F-57383CDC7F33}" srcOrd="2" destOrd="0" parTransId="{75E2C59E-19D9-4B65-9781-81A4FD45706F}" sibTransId="{B52EDCB2-7B49-449C-BD22-9BAA0E4571FB}"/>
    <dgm:cxn modelId="{ADB0274B-D3E8-4967-87D2-D4FC46F82102}" srcId="{26F40D6C-B7C3-41FD-8E34-976956D9EF5B}" destId="{6E71A587-313C-40C5-BE73-EBE99986BADB}" srcOrd="3" destOrd="0" parTransId="{55144233-0221-4CF8-B2DF-59AE6DBABA73}" sibTransId="{65510C5F-BE56-4F14-B280-0B7D2C32E733}"/>
    <dgm:cxn modelId="{9EA86C61-50A6-4856-8EE3-C41BD652235A}" srcId="{26F40D6C-B7C3-41FD-8E34-976956D9EF5B}" destId="{A5C76A34-A380-437F-B700-FA85F0B2C92E}" srcOrd="1" destOrd="0" parTransId="{18A5D42D-1D81-40F0-A199-9539E0C84E96}" sibTransId="{0CCAB8C1-E3B3-4788-9E66-C3444EB3E8AD}"/>
    <dgm:cxn modelId="{CD5B8962-7DBF-472F-91AA-CFB2046B069F}" srcId="{26626AEA-DEDA-4B4C-8E20-849F86F3FE9C}" destId="{82833D81-8FC3-44BE-BBA4-5BB7FE400CFE}" srcOrd="0" destOrd="0" parTransId="{0B7961F9-2B4E-4CA1-9B23-DEF2ACAE3FED}" sibTransId="{ED6F3D2C-F77B-4A37-82A0-7F259195C81C}"/>
    <dgm:cxn modelId="{AFA1F469-1A56-D449-9916-AD758056958B}" type="presOf" srcId="{62BDB425-9063-4EB7-A65F-57383CDC7F33}" destId="{8BE089FA-865A-CB42-8966-6FBCD7F2203A}" srcOrd="0" destOrd="0" presId="urn:microsoft.com/office/officeart/2016/7/layout/VerticalSolidActionList"/>
    <dgm:cxn modelId="{95771892-A676-BF43-AFF3-EBA850AF9BD8}" type="presOf" srcId="{82833D81-8FC3-44BE-BBA4-5BB7FE400CFE}" destId="{A28236FF-0A5D-FC45-AD1D-9C89ADEBB0F1}" srcOrd="0" destOrd="0" presId="urn:microsoft.com/office/officeart/2016/7/layout/VerticalSolidActionList"/>
    <dgm:cxn modelId="{873E569B-3B57-8443-959D-295374E09CC9}" type="presOf" srcId="{26F40D6C-B7C3-41FD-8E34-976956D9EF5B}" destId="{5B2EF3F8-8E5C-C749-A624-7127C7363877}" srcOrd="0" destOrd="0" presId="urn:microsoft.com/office/officeart/2016/7/layout/VerticalSolidActionList"/>
    <dgm:cxn modelId="{72B84DB6-E6D3-7B46-BD52-3F410FA27405}" type="presOf" srcId="{A5C76A34-A380-437F-B700-FA85F0B2C92E}" destId="{A33B1809-89EF-514D-ABFB-328569B92C71}" srcOrd="0" destOrd="0" presId="urn:microsoft.com/office/officeart/2016/7/layout/VerticalSolidActionList"/>
    <dgm:cxn modelId="{25CCF3B7-EBF2-CE48-A2D5-F1053BF27084}" type="presOf" srcId="{2C7F1CFE-E81B-417A-825E-6D70386AB650}" destId="{7B29FBBA-A367-7748-98F8-E6EA4CE17ED2}" srcOrd="0" destOrd="0" presId="urn:microsoft.com/office/officeart/2016/7/layout/VerticalSolidActionList"/>
    <dgm:cxn modelId="{8DE604BE-1C99-4B98-9148-F9FAA7703AE6}" srcId="{6E71A587-313C-40C5-BE73-EBE99986BADB}" destId="{D134FA6C-BE41-4474-A56B-98CE79EAD52B}" srcOrd="0" destOrd="0" parTransId="{950E2AB3-8C67-465C-BEC6-F814C628F8D4}" sibTransId="{D3955707-5492-4EB2-9768-CD1B1180F9D7}"/>
    <dgm:cxn modelId="{850E98CA-91C7-45DD-9EF5-50CB1B4636DC}" srcId="{62BDB425-9063-4EB7-A65F-57383CDC7F33}" destId="{EC080BC8-DC9C-480A-8F1E-BD803B60A092}" srcOrd="0" destOrd="0" parTransId="{7BFBEDAF-11AA-41AA-8C66-3C268E920F86}" sibTransId="{FBAB7F4A-1713-43D8-896B-01AD26E69A31}"/>
    <dgm:cxn modelId="{2CD43DE2-2E9C-294F-9D1D-67770359431D}" type="presOf" srcId="{EC080BC8-DC9C-480A-8F1E-BD803B60A092}" destId="{227C2C8F-8787-4144-9606-D4D498025250}" srcOrd="0" destOrd="0" presId="urn:microsoft.com/office/officeart/2016/7/layout/VerticalSolidActionList"/>
    <dgm:cxn modelId="{1D406AE2-CD15-4432-809A-6C13E2FE7E43}" srcId="{26F40D6C-B7C3-41FD-8E34-976956D9EF5B}" destId="{26626AEA-DEDA-4B4C-8E20-849F86F3FE9C}" srcOrd="0" destOrd="0" parTransId="{68DC363A-B56B-4556-9801-561353DC59AD}" sibTransId="{0A90737A-1C59-4039-ACD7-299B0E352488}"/>
    <dgm:cxn modelId="{C2E1C71E-F7FB-7E4D-B2EB-8336F3F2138E}" type="presParOf" srcId="{5B2EF3F8-8E5C-C749-A624-7127C7363877}" destId="{4811FBCB-84B6-DF49-9E30-026C5A2A0B9A}" srcOrd="0" destOrd="0" presId="urn:microsoft.com/office/officeart/2016/7/layout/VerticalSolidActionList"/>
    <dgm:cxn modelId="{9B4E34D6-70B4-1847-8F03-1A3060FCF814}" type="presParOf" srcId="{4811FBCB-84B6-DF49-9E30-026C5A2A0B9A}" destId="{36914C32-863C-6B45-B639-4419FEDF7FDA}" srcOrd="0" destOrd="0" presId="urn:microsoft.com/office/officeart/2016/7/layout/VerticalSolidActionList"/>
    <dgm:cxn modelId="{28DB434F-9A9E-634D-BDF2-8FAC12085B63}" type="presParOf" srcId="{4811FBCB-84B6-DF49-9E30-026C5A2A0B9A}" destId="{A28236FF-0A5D-FC45-AD1D-9C89ADEBB0F1}" srcOrd="1" destOrd="0" presId="urn:microsoft.com/office/officeart/2016/7/layout/VerticalSolidActionList"/>
    <dgm:cxn modelId="{22316CF1-335F-F943-BAF2-7C0F07394CEB}" type="presParOf" srcId="{5B2EF3F8-8E5C-C749-A624-7127C7363877}" destId="{3D92AA91-882F-EC4A-A214-0DD7515E7764}" srcOrd="1" destOrd="0" presId="urn:microsoft.com/office/officeart/2016/7/layout/VerticalSolidActionList"/>
    <dgm:cxn modelId="{E8EB2F46-4D3C-4B49-B69D-77B503187C9A}" type="presParOf" srcId="{5B2EF3F8-8E5C-C749-A624-7127C7363877}" destId="{7235ED8C-1A4F-0244-A77A-C3A5F4778B68}" srcOrd="2" destOrd="0" presId="urn:microsoft.com/office/officeart/2016/7/layout/VerticalSolidActionList"/>
    <dgm:cxn modelId="{6801AFE1-D4B2-AF4C-8BC6-1CD0B06A5073}" type="presParOf" srcId="{7235ED8C-1A4F-0244-A77A-C3A5F4778B68}" destId="{A33B1809-89EF-514D-ABFB-328569B92C71}" srcOrd="0" destOrd="0" presId="urn:microsoft.com/office/officeart/2016/7/layout/VerticalSolidActionList"/>
    <dgm:cxn modelId="{59B45C4D-C597-584F-BCB7-44869DE99097}" type="presParOf" srcId="{7235ED8C-1A4F-0244-A77A-C3A5F4778B68}" destId="{7B29FBBA-A367-7748-98F8-E6EA4CE17ED2}" srcOrd="1" destOrd="0" presId="urn:microsoft.com/office/officeart/2016/7/layout/VerticalSolidActionList"/>
    <dgm:cxn modelId="{50B07293-18AF-C349-9A8B-E81F14E04C34}" type="presParOf" srcId="{5B2EF3F8-8E5C-C749-A624-7127C7363877}" destId="{47D0E6AF-C881-4744-8F6C-1AB704EEEE93}" srcOrd="3" destOrd="0" presId="urn:microsoft.com/office/officeart/2016/7/layout/VerticalSolidActionList"/>
    <dgm:cxn modelId="{4F94BA75-D1C2-B645-9161-88D7534BDA76}" type="presParOf" srcId="{5B2EF3F8-8E5C-C749-A624-7127C7363877}" destId="{F2383CE7-8DBE-BF4E-B9A8-75B7B2615879}" srcOrd="4" destOrd="0" presId="urn:microsoft.com/office/officeart/2016/7/layout/VerticalSolidActionList"/>
    <dgm:cxn modelId="{FCAB7F9D-92CF-F549-9F48-8DDF83FDB35E}" type="presParOf" srcId="{F2383CE7-8DBE-BF4E-B9A8-75B7B2615879}" destId="{8BE089FA-865A-CB42-8966-6FBCD7F2203A}" srcOrd="0" destOrd="0" presId="urn:microsoft.com/office/officeart/2016/7/layout/VerticalSolidActionList"/>
    <dgm:cxn modelId="{D36A2956-720F-7746-8277-8AE1F5F839C1}" type="presParOf" srcId="{F2383CE7-8DBE-BF4E-B9A8-75B7B2615879}" destId="{227C2C8F-8787-4144-9606-D4D498025250}" srcOrd="1" destOrd="0" presId="urn:microsoft.com/office/officeart/2016/7/layout/VerticalSolidActionList"/>
    <dgm:cxn modelId="{C0422F63-3427-E940-A05E-0B0F66A1714B}" type="presParOf" srcId="{5B2EF3F8-8E5C-C749-A624-7127C7363877}" destId="{A81229A6-9DEF-984C-A533-39B924B0D0BE}" srcOrd="5" destOrd="0" presId="urn:microsoft.com/office/officeart/2016/7/layout/VerticalSolidActionList"/>
    <dgm:cxn modelId="{699271D7-F0C4-1F43-93D7-A54EF1E73308}" type="presParOf" srcId="{5B2EF3F8-8E5C-C749-A624-7127C7363877}" destId="{4655305A-E74B-B348-B5D6-C0C7E6EA300E}" srcOrd="6" destOrd="0" presId="urn:microsoft.com/office/officeart/2016/7/layout/VerticalSolidActionList"/>
    <dgm:cxn modelId="{1749C1CC-EEAB-694D-A969-44446DAB8A87}" type="presParOf" srcId="{4655305A-E74B-B348-B5D6-C0C7E6EA300E}" destId="{2C0B76D9-902B-6D45-9871-29A2DFA75191}" srcOrd="0" destOrd="0" presId="urn:microsoft.com/office/officeart/2016/7/layout/VerticalSolidActionList"/>
    <dgm:cxn modelId="{1F8CC94F-CC09-264B-9C7B-CC5F9C232942}" type="presParOf" srcId="{4655305A-E74B-B348-B5D6-C0C7E6EA300E}" destId="{15E50A16-B8F7-794E-96BD-36563092E5D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236FF-0A5D-FC45-AD1D-9C89ADEBB0F1}">
      <dsp:nvSpPr>
        <dsp:cNvPr id="0" name=""/>
        <dsp:cNvSpPr/>
      </dsp:nvSpPr>
      <dsp:spPr>
        <a:xfrm>
          <a:off x="2334630" y="2996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Use </a:t>
          </a:r>
          <a:r>
            <a:rPr lang="en-US" sz="3200" b="1" kern="1200" dirty="0">
              <a:solidFill>
                <a:schemeClr val="accent6"/>
              </a:solidFill>
            </a:rPr>
            <a:t>POSITIVE REINFORCEMENT </a:t>
          </a:r>
          <a:r>
            <a:rPr lang="en-US" sz="3200" kern="1200" dirty="0"/>
            <a:t>daily to reward your pet when it does what you prefer</a:t>
          </a:r>
        </a:p>
      </dsp:txBody>
      <dsp:txXfrm>
        <a:off x="2334630" y="2996"/>
        <a:ext cx="9338520" cy="1552166"/>
      </dsp:txXfrm>
    </dsp:sp>
    <dsp:sp modelId="{36914C32-863C-6B45-B639-4419FEDF7FDA}">
      <dsp:nvSpPr>
        <dsp:cNvPr id="0" name=""/>
        <dsp:cNvSpPr/>
      </dsp:nvSpPr>
      <dsp:spPr>
        <a:xfrm>
          <a:off x="0" y="2996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USE</a:t>
          </a:r>
        </a:p>
      </dsp:txBody>
      <dsp:txXfrm>
        <a:off x="0" y="2996"/>
        <a:ext cx="2334630" cy="1552166"/>
      </dsp:txXfrm>
    </dsp:sp>
    <dsp:sp modelId="{7B29FBBA-A367-7748-98F8-E6EA4CE17ED2}">
      <dsp:nvSpPr>
        <dsp:cNvPr id="0" name=""/>
        <dsp:cNvSpPr/>
      </dsp:nvSpPr>
      <dsp:spPr>
        <a:xfrm>
          <a:off x="2334630" y="1648292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Always avoid </a:t>
          </a:r>
          <a:r>
            <a:rPr lang="en-US" sz="3200" b="1" kern="1200" dirty="0">
              <a:solidFill>
                <a:srgbClr val="FF0000"/>
              </a:solidFill>
            </a:rPr>
            <a:t>PUNISHING </a:t>
          </a:r>
          <a:r>
            <a:rPr lang="en-US" sz="3200" kern="1200" dirty="0"/>
            <a:t>your pet when it does something you do not like – this method ruins the bond between you and your pet and creates fear</a:t>
          </a:r>
        </a:p>
      </dsp:txBody>
      <dsp:txXfrm>
        <a:off x="2334630" y="1648292"/>
        <a:ext cx="9338520" cy="1552166"/>
      </dsp:txXfrm>
    </dsp:sp>
    <dsp:sp modelId="{A33B1809-89EF-514D-ABFB-328569B92C71}">
      <dsp:nvSpPr>
        <dsp:cNvPr id="0" name=""/>
        <dsp:cNvSpPr/>
      </dsp:nvSpPr>
      <dsp:spPr>
        <a:xfrm>
          <a:off x="0" y="1648292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AVOID</a:t>
          </a:r>
        </a:p>
      </dsp:txBody>
      <dsp:txXfrm>
        <a:off x="0" y="1648292"/>
        <a:ext cx="2334630" cy="1552166"/>
      </dsp:txXfrm>
    </dsp:sp>
    <dsp:sp modelId="{227C2C8F-8787-4144-9606-D4D498025250}">
      <dsp:nvSpPr>
        <dsp:cNvPr id="0" name=""/>
        <dsp:cNvSpPr/>
      </dsp:nvSpPr>
      <dsp:spPr>
        <a:xfrm>
          <a:off x="2334630" y="3293588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RECOGNIZE</a:t>
          </a:r>
          <a:r>
            <a:rPr lang="en-US" sz="3200" kern="1200" dirty="0"/>
            <a:t> signs of stress in your pet and animals so you can make the best decision and keep yourself safe </a:t>
          </a:r>
        </a:p>
      </dsp:txBody>
      <dsp:txXfrm>
        <a:off x="2334630" y="3293588"/>
        <a:ext cx="9338520" cy="1552166"/>
      </dsp:txXfrm>
    </dsp:sp>
    <dsp:sp modelId="{8BE089FA-865A-CB42-8966-6FBCD7F2203A}">
      <dsp:nvSpPr>
        <dsp:cNvPr id="0" name=""/>
        <dsp:cNvSpPr/>
      </dsp:nvSpPr>
      <dsp:spPr>
        <a:xfrm>
          <a:off x="0" y="3293588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KNOW</a:t>
          </a:r>
        </a:p>
      </dsp:txBody>
      <dsp:txXfrm>
        <a:off x="0" y="3293588"/>
        <a:ext cx="2334630" cy="1552166"/>
      </dsp:txXfrm>
    </dsp:sp>
    <dsp:sp modelId="{15E50A16-B8F7-794E-96BD-36563092E5D3}">
      <dsp:nvSpPr>
        <dsp:cNvPr id="0" name=""/>
        <dsp:cNvSpPr/>
      </dsp:nvSpPr>
      <dsp:spPr>
        <a:xfrm>
          <a:off x="2334630" y="4938884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Make sure to </a:t>
          </a:r>
          <a:r>
            <a:rPr lang="en-US" sz="3200" b="1" kern="1200" dirty="0"/>
            <a:t>SOCIALIZE</a:t>
          </a:r>
          <a:r>
            <a:rPr lang="en-US" sz="3200" kern="1200" dirty="0"/>
            <a:t> young animals so they are not fearful as adults </a:t>
          </a:r>
        </a:p>
      </dsp:txBody>
      <dsp:txXfrm>
        <a:off x="2334630" y="4938884"/>
        <a:ext cx="9338520" cy="1552166"/>
      </dsp:txXfrm>
    </dsp:sp>
    <dsp:sp modelId="{2C0B76D9-902B-6D45-9871-29A2DFA75191}">
      <dsp:nvSpPr>
        <dsp:cNvPr id="0" name=""/>
        <dsp:cNvSpPr/>
      </dsp:nvSpPr>
      <dsp:spPr>
        <a:xfrm>
          <a:off x="0" y="4938884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PREVENT</a:t>
          </a:r>
        </a:p>
      </dsp:txBody>
      <dsp:txXfrm>
        <a:off x="0" y="4938884"/>
        <a:ext cx="2334630" cy="1552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9/11/20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6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7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8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5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6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91AB-F383-4237-A071-AD1C6E92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636DA-4FDE-4B32-8CCE-37EFA3E75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7932-8FF0-4DF1-A776-9A3CE37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8FAB8-C9F1-4DBB-B355-D8DEE370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90E3-D8E8-4766-9104-14009BF5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8678-553E-4A5B-8CFE-5DB358BD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AF303-1F73-4575-83E6-561589F16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6EC56-7DCF-400D-A871-C26291EB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FAC5B-7C77-4F8C-ADB0-8D208A2E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48AF-AB8F-4DD2-BC77-7E2F42AD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ED820-BFE6-41B5-8064-984037A99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27FEA-5359-474A-B4F8-FF510DD74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D33D-563C-4B8C-B8C1-625FF5C5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1877-89FD-46BE-832F-C5660A55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675F-CC4D-48CF-90C8-53829EE0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D24726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CD92-9D15-43B4-8516-073FCDAC90D4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2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BC967-18DB-4664-9B4D-06177FB9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F7174-64B4-4D8F-BF44-3DD1F66C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83D3-86C4-482F-A2DC-B4C55DB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05BE2-6C23-4CB4-A63E-457E635B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97965-24FE-4C07-BE16-69AE4399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394D-04EF-440C-B08B-114464B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BE3F6-F021-4D6B-8B0D-EF74D7461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6233C-6806-4593-91C0-CF4ECD84A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A761E-2D3A-4397-A82C-2F3B981D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97E71-B59F-4260-B01B-2B7CEB08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FCB-DD40-4637-9CAB-2BAF2423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065F-4B44-4622-98EE-166F93648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F1249-B890-4466-9E24-84A24907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FA9B4-D282-452F-B78A-FF5873AC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B0F13-A139-4B66-9544-16480800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791D0-EC30-4D8C-8764-475D8DB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AA7D-15D2-4D5F-B1C4-50107341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80A0E-25B9-4E8E-8B0D-201E1C56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9B111-0CA0-47CD-9F0B-DBCBA3AE3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0E02D-3176-4B85-ACB6-721F26827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D9317-BBE1-4F36-82FE-E348F6F18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7DDCB-69F8-49FA-A111-C8AB2713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8B0CD-1F68-412E-9232-F267114C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B21FC-12CC-472D-BC38-EF413158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4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51AB-8384-4E67-914C-B39484AD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09660-3861-4545-BF68-9ED039B5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D5392-AC3A-4EAF-ADE6-B6CF4B50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79880-BF48-4F4D-B8B3-4E99FC41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98E25-CF37-4F73-9E22-21023816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7A0E1-38AB-4FDA-8EC1-2D761790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8E424-5A91-4557-9ADF-4A9422A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0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B935-0427-44CC-A384-333EAD83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DCF6-55CF-43EE-B135-BFC4B4D40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7538E-A112-4E8F-A445-1A06B0C35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0D413-9505-4ED8-BFF1-5141BE9E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815B0-4528-4FA2-8472-8F19C0F1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9FCEF-4406-4552-BFE4-6DA37613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E22C-69D4-49EC-8858-787B3C67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A4341-3C0B-4025-AE17-8F0F8FABF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5FF01-E0B6-419C-ABCC-70844E4E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01218-FFD7-4F25-B220-F5DE5F70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CBFB-34A6-49D8-A1D2-45DF3887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726A4-D33A-486A-B120-648AF3D8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7C8C3-4165-4353-ABF2-492454AF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AA46A-3C66-4E4A-9907-225E50AB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F8214-A11A-4309-9D51-44F35987D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495F3-B757-4FAF-98AA-EDA7D1485485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334EB-8260-4F13-9553-5A8593D9D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EF96-E028-4E68-864E-9B77CF9F2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6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CD92-9D15-43B4-8516-073FCDAC90D4}" type="datetimeFigureOut">
              <a:rPr lang="en-US" smtClean="0"/>
              <a:t>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www.veterinaryevidence.org/index.php/ve/article/view/61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Cyprus_cat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hyperlink" Target="https://www.pexels.com/photo/dog-happy-dog-pitbull-770024/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fishofgold.net/2014/04/22/do-one-thing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hyperlink" Target="https://pixabay.com/en/scared-cat-fluffy-animal-cute-pet-1283751/" TargetMode="Externa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flickr.com/photos/35470384@N02/3585376112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eg"/><Relationship Id="rId5" Type="http://schemas.openxmlformats.org/officeDocument/2006/relationships/hyperlink" Target="https://dog.international/more-freedom-for-dogs-part-2-from-force-to-fun/" TargetMode="Externa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owl.excelsior.edu/educator-resources/owl-across-disciplines/owl-across-the-disciplines-grammar-and-usage/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s://www.petpupz.com/143/puppy-socialisation/" TargetMode="Externa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intercontinentalcry.org/native-community-preserves-food-traditions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stackoverflow.com/questions/19975146/overlay-geometry-objects-in-wpf-such-that-each-has-the-same-dimensions-but-diffe" TargetMode="External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s://www.pexels.com/photo/agility-catwalk-dog-training-training-260419/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eterinarypartner.vin.com/default.aspx?pid=19239&amp;catId=102901&amp;id=8941891" TargetMode="External"/><Relationship Id="rId7" Type="http://schemas.openxmlformats.org/officeDocument/2006/relationships/hyperlink" Target="https://www.sciencedirect.com/science/article/abs/pii/S1558787817300357" TargetMode="External"/><Relationship Id="rId2" Type="http://schemas.openxmlformats.org/officeDocument/2006/relationships/hyperlink" Target="https://drsophiayin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rontiersin.org/articles/10.3389/fvets.2020.00508/full?fbclid=IwAR3w5pDFzIIF4CC3SHXcfIUsCN7s05tGFzqpdl6SAyrF3nxMwAcP29hgyhw" TargetMode="External"/><Relationship Id="rId5" Type="http://schemas.openxmlformats.org/officeDocument/2006/relationships/hyperlink" Target="https://www.companionanimalpsychology.com/2017/02/what-is-positive-reinforcement-in-dog.html" TargetMode="External"/><Relationship Id="rId4" Type="http://schemas.openxmlformats.org/officeDocument/2006/relationships/hyperlink" Target="https://www.vin.com/apputil/content/defaultadv1.aspx?pId=12886&amp;catId=57126&amp;id=705469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Krissykris1468" TargetMode="External"/><Relationship Id="rId2" Type="http://schemas.openxmlformats.org/officeDocument/2006/relationships/hyperlink" Target="https://drsophiayin.co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heckmark_green.svg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flickr.com/photos/andrea_arden/8546743781/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sv.wikipedia.org/wiki/Hundkex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11" Type="http://schemas.openxmlformats.org/officeDocument/2006/relationships/image" Target="../media/image2.png"/><Relationship Id="rId5" Type="http://schemas.openxmlformats.org/officeDocument/2006/relationships/hyperlink" Target="http://www.hcpl.net/category/tags/job-search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hyperlink" Target="https://en.wikipedia.org/wiki/File:Checkmark_green.sv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ommons.wikimedia.org/wiki/File:X_mark.svg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hyperlink" Target="http://dog.international/its-about-time-what-dogs-really-need/" TargetMode="Externa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43h_1cT4EE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28" name="Picture 27" descr="A close up of a dog and a cat looking at the camera&#10;&#10;Description automatically generated">
            <a:extLst>
              <a:ext uri="{FF2B5EF4-FFF2-40B4-BE49-F238E27FC236}">
                <a16:creationId xmlns:a16="http://schemas.microsoft.com/office/drawing/2014/main" id="{08571DE9-D4E9-4442-915C-5C3718BBF0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763" y="48528"/>
            <a:ext cx="9115908" cy="68094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BE5EB8-9F86-EE4E-AF88-7F281B2796F9}"/>
              </a:ext>
            </a:extLst>
          </p:cNvPr>
          <p:cNvCxnSpPr>
            <a:cxnSpLocks/>
          </p:cNvCxnSpPr>
          <p:nvPr/>
        </p:nvCxnSpPr>
        <p:spPr>
          <a:xfrm flipV="1">
            <a:off x="248898" y="3795989"/>
            <a:ext cx="11693894" cy="21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2AB50A5-02F9-CC4A-8384-004480C99F8F}"/>
              </a:ext>
            </a:extLst>
          </p:cNvPr>
          <p:cNvSpPr txBox="1"/>
          <p:nvPr/>
        </p:nvSpPr>
        <p:spPr>
          <a:xfrm>
            <a:off x="248898" y="4141118"/>
            <a:ext cx="115008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/>
              <a:t>How to Train Your Pet for Better Behavior and Human-Animal Bond </a:t>
            </a:r>
            <a:endParaRPr lang="en-US" sz="3600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EA474-B5A5-724A-A3E2-24FA2749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11" y="453472"/>
            <a:ext cx="11458669" cy="30812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ANIMAL BEHAVIOUR </a:t>
            </a:r>
            <a:b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&amp;</a:t>
            </a:r>
            <a:b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TRAINING </a:t>
            </a:r>
            <a:endParaRPr lang="en-US" sz="7000" b="1" kern="1200" spc="600" dirty="0">
              <a:solidFill>
                <a:schemeClr val="tx1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CAE7A-8F5E-7B4B-BF71-FA633A48C63C}"/>
              </a:ext>
            </a:extLst>
          </p:cNvPr>
          <p:cNvSpPr txBox="1"/>
          <p:nvPr/>
        </p:nvSpPr>
        <p:spPr>
          <a:xfrm>
            <a:off x="4170862" y="6173695"/>
            <a:ext cx="384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By: Rose Duminuco of WCVM</a:t>
            </a:r>
          </a:p>
        </p:txBody>
      </p:sp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0FCB0E-9AB6-5740-BD71-6578B2FC6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9992" y="5865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itting on top of dry grass&#10;&#10;Description automatically generated">
            <a:extLst>
              <a:ext uri="{FF2B5EF4-FFF2-40B4-BE49-F238E27FC236}">
                <a16:creationId xmlns:a16="http://schemas.microsoft.com/office/drawing/2014/main" id="{1049C3EE-0541-E44F-9DE3-E423B908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191" r="16620" b="-2"/>
          <a:stretch/>
        </p:blipFill>
        <p:spPr>
          <a:xfrm>
            <a:off x="9137392" y="3307655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4" name="Picture 3" descr="A cat lying on a bed&#10;&#10;Description automatically generated">
            <a:extLst>
              <a:ext uri="{FF2B5EF4-FFF2-40B4-BE49-F238E27FC236}">
                <a16:creationId xmlns:a16="http://schemas.microsoft.com/office/drawing/2014/main" id="{26D8503E-96BA-6041-BD3C-FFF9FCC22B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810" r="8435" b="-4"/>
          <a:stretch/>
        </p:blipFill>
        <p:spPr>
          <a:xfrm>
            <a:off x="9664459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AD5BD1-A7EB-7A45-BFDA-EC2183412393}"/>
              </a:ext>
            </a:extLst>
          </p:cNvPr>
          <p:cNvSpPr/>
          <p:nvPr/>
        </p:nvSpPr>
        <p:spPr>
          <a:xfrm>
            <a:off x="406789" y="2524932"/>
            <a:ext cx="8280011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00"/>
                </a:solidFill>
              </a:rPr>
              <a:t>RECOGNIZE</a:t>
            </a:r>
            <a:r>
              <a:rPr lang="en-US" sz="4000" dirty="0">
                <a:solidFill>
                  <a:srgbClr val="000000"/>
                </a:solidFill>
              </a:rPr>
              <a:t> when your pet is stressed so you can influence your pets emotional state in a </a:t>
            </a:r>
            <a:r>
              <a:rPr lang="en-US" sz="4000" b="1" dirty="0">
                <a:solidFill>
                  <a:schemeClr val="accent6"/>
                </a:solidFill>
              </a:rPr>
              <a:t>POSITIVE </a:t>
            </a:r>
            <a:r>
              <a:rPr lang="en-US" sz="4000" dirty="0">
                <a:solidFill>
                  <a:srgbClr val="000000"/>
                </a:solidFill>
              </a:rPr>
              <a:t>manner – using treats, toys, or gentle handling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4E75C5-EAAD-A24D-97E7-AF16FDD2B5DC}"/>
              </a:ext>
            </a:extLst>
          </p:cNvPr>
          <p:cNvSpPr txBox="1">
            <a:spLocks/>
          </p:cNvSpPr>
          <p:nvPr/>
        </p:nvSpPr>
        <p:spPr>
          <a:xfrm>
            <a:off x="543134" y="321563"/>
            <a:ext cx="10179347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latin typeface="+mn-lt"/>
              </a:rPr>
              <a:t>IMPORTANCE OF RECOGNIZING STRESS/FEAR</a:t>
            </a:r>
          </a:p>
        </p:txBody>
      </p:sp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6A7FDCD-88A9-A04A-BF11-FF707102F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6362" y="5372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18052" y="1963707"/>
            <a:ext cx="6480313" cy="462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3700" dirty="0">
              <a:solidFill>
                <a:srgbClr val="000000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rgbClr val="000000"/>
                </a:solidFill>
              </a:rPr>
              <a:t>RECOGNIZE</a:t>
            </a:r>
            <a:r>
              <a:rPr lang="en-US" sz="3700" dirty="0">
                <a:solidFill>
                  <a:srgbClr val="000000"/>
                </a:solidFill>
              </a:rPr>
              <a:t> when your pet or other animal is stressed to keep yourself </a:t>
            </a:r>
            <a:r>
              <a:rPr lang="en-US" sz="3700" b="1" dirty="0">
                <a:solidFill>
                  <a:srgbClr val="000000"/>
                </a:solidFill>
              </a:rPr>
              <a:t>SAFE</a:t>
            </a:r>
            <a:r>
              <a:rPr lang="en-US" sz="3700" dirty="0">
                <a:solidFill>
                  <a:srgbClr val="000000"/>
                </a:solidFill>
              </a:rPr>
              <a:t> when you interact with them</a:t>
            </a:r>
          </a:p>
          <a:p>
            <a:pPr>
              <a:spcAft>
                <a:spcPts val="600"/>
              </a:spcAft>
            </a:pPr>
            <a:endParaRPr lang="en-US" sz="3700" dirty="0">
              <a:solidFill>
                <a:srgbClr val="000000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00"/>
                </a:solidFill>
              </a:rPr>
              <a:t>This </a:t>
            </a:r>
            <a:r>
              <a:rPr lang="en-US" sz="3700" b="1" dirty="0">
                <a:solidFill>
                  <a:srgbClr val="000000"/>
                </a:solidFill>
              </a:rPr>
              <a:t>PREVENTS</a:t>
            </a:r>
            <a:r>
              <a:rPr lang="en-US" sz="3700" dirty="0">
                <a:solidFill>
                  <a:srgbClr val="000000"/>
                </a:solidFill>
              </a:rPr>
              <a:t> the potential situation of the animal biting or attacking you out of fear </a:t>
            </a:r>
          </a:p>
          <a:p>
            <a:pPr>
              <a:spcAft>
                <a:spcPts val="600"/>
              </a:spcAft>
            </a:pPr>
            <a:endParaRPr lang="en-US" sz="3700" dirty="0">
              <a:solidFill>
                <a:srgbClr val="000000"/>
              </a:solidFill>
            </a:endParaRPr>
          </a:p>
        </p:txBody>
      </p:sp>
      <p:pic>
        <p:nvPicPr>
          <p:cNvPr id="6" name="Picture 5" descr="A picture containing drawing, umbrella&#10;&#10;Description automatically generated">
            <a:extLst>
              <a:ext uri="{FF2B5EF4-FFF2-40B4-BE49-F238E27FC236}">
                <a16:creationId xmlns:a16="http://schemas.microsoft.com/office/drawing/2014/main" id="{BF0CAC1A-2C25-944E-B9CF-09E590EFDB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-1" b="-1"/>
          <a:stretch/>
        </p:blipFill>
        <p:spPr>
          <a:xfrm>
            <a:off x="7331303" y="4090269"/>
            <a:ext cx="4327758" cy="2501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1DB109-54F1-C147-9433-07F5F9EE4A61}"/>
              </a:ext>
            </a:extLst>
          </p:cNvPr>
          <p:cNvSpPr txBox="1">
            <a:spLocks/>
          </p:cNvSpPr>
          <p:nvPr/>
        </p:nvSpPr>
        <p:spPr>
          <a:xfrm>
            <a:off x="524962" y="338497"/>
            <a:ext cx="10179347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latin typeface="+mn-lt"/>
              </a:rPr>
              <a:t>IMPORTANCE OF RECOGNIZING STRESS/FEAR</a:t>
            </a:r>
          </a:p>
        </p:txBody>
      </p:sp>
      <p:pic>
        <p:nvPicPr>
          <p:cNvPr id="3" name="Picture 2" descr="A brown dog with its mouth open&#10;&#10;Description automatically generated">
            <a:extLst>
              <a:ext uri="{FF2B5EF4-FFF2-40B4-BE49-F238E27FC236}">
                <a16:creationId xmlns:a16="http://schemas.microsoft.com/office/drawing/2014/main" id="{F7797912-9F83-8244-A358-AD9E9B241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00" y="1279779"/>
            <a:ext cx="4038600" cy="25019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39C416-8AFF-FA43-B894-0C4400A2C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1148" y="56374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t sitting on a bench looking at the camera&#10;&#10;Description automatically generated">
            <a:extLst>
              <a:ext uri="{FF2B5EF4-FFF2-40B4-BE49-F238E27FC236}">
                <a16:creationId xmlns:a16="http://schemas.microsoft.com/office/drawing/2014/main" id="{16A02753-55AF-B44C-BE88-D0ED7CC38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928" r="-2" b="2099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cat lying on a bed&#10;&#10;Description automatically generated">
            <a:extLst>
              <a:ext uri="{FF2B5EF4-FFF2-40B4-BE49-F238E27FC236}">
                <a16:creationId xmlns:a16="http://schemas.microsoft.com/office/drawing/2014/main" id="{2F2D71C4-9A80-4642-A63C-AB5B32F178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694" r="-2" b="1234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10" name="Freeform: Shape 10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2" name="Freeform: Shape 11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448056" y="681038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500" b="1" kern="1200" dirty="0">
                <a:latin typeface="+mj-lt"/>
                <a:ea typeface="+mj-ea"/>
                <a:cs typeface="+mj-cs"/>
              </a:rPr>
              <a:t>WHAT STRESS LOOKS LIKE: </a:t>
            </a:r>
            <a:r>
              <a:rPr lang="en-US" sz="4500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CATS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0" y="2515387"/>
            <a:ext cx="6087332" cy="44340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HIDING or APPEARING FROZEN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DILATED PUPILS (EYES)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HAIR &amp; TAIL FLUFFED UP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EARS POINTED FLAT DOWN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HISSING / GROWLING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ATTEMPT TO BITE OR SCRATCH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URINATING OUTSIDE LITTER BOX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6E5C0D6-165A-0D48-A9C4-F4F883210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4698" y="56566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0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17103" y="216947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500" b="1" dirty="0"/>
              <a:t>WHAT STRESS LOOKS LIKE : </a:t>
            </a:r>
            <a:r>
              <a:rPr lang="en-US" sz="4500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DOGS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23" name="Oval 1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dog lying on the floor&#10;&#10;Description automatically generated">
            <a:extLst>
              <a:ext uri="{FF2B5EF4-FFF2-40B4-BE49-F238E27FC236}">
                <a16:creationId xmlns:a16="http://schemas.microsoft.com/office/drawing/2014/main" id="{09832510-10E1-E440-AEC8-97F9C61E82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252" r="20663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24" name="Arc 1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dog&#10;&#10;Description automatically generated">
            <a:extLst>
              <a:ext uri="{FF2B5EF4-FFF2-40B4-BE49-F238E27FC236}">
                <a16:creationId xmlns:a16="http://schemas.microsoft.com/office/drawing/2014/main" id="{547F0180-2FA0-B74F-813B-49D0B7EE0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8947" r="-4" b="1776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342049" y="1716524"/>
            <a:ext cx="6957006" cy="5751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EXCESSIVE LIP LICKING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CONSTANT YAWNING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TENSE BODY AND FACE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TUCKED TAIL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SHOWING BELLY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FEARFUL STARE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EARS POINTED DOWN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GROWLING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ATTEMPT TO BITE/LUNGE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EE8680-9FD2-1444-BC18-0E23030DF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5562" y="5770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A727CE-FA30-0640-BDB6-1170FFABA1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-526774"/>
            <a:ext cx="12192000" cy="7911548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0" y="396925"/>
            <a:ext cx="11949834" cy="5338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5500" b="1" kern="1200" dirty="0">
                <a:latin typeface="Castellar" panose="020A0402060406010301" pitchFamily="18" charset="77"/>
                <a:cs typeface="Calibri" panose="020F0502020204030204" pitchFamily="34" charset="0"/>
              </a:rPr>
              <a:t>HOW CAN WE PREVENT UNWANTED STRESS AND FEAR RESPONSES IN OUR PETS ? </a:t>
            </a:r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6ACA72B-D0EA-A64D-B1AD-BE0CE4F77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1717" y="55534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A40A4-D834-1A40-96DB-C1E9085EC156}"/>
              </a:ext>
            </a:extLst>
          </p:cNvPr>
          <p:cNvSpPr/>
          <p:nvPr/>
        </p:nvSpPr>
        <p:spPr>
          <a:xfrm>
            <a:off x="438201" y="285259"/>
            <a:ext cx="5440647" cy="1772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86478" y="546993"/>
            <a:ext cx="5657798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THE SOCIALIZATION  PERIOD  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 descr="A dog sitting in the grass&#10;&#10;Description automatically generated">
            <a:extLst>
              <a:ext uri="{FF2B5EF4-FFF2-40B4-BE49-F238E27FC236}">
                <a16:creationId xmlns:a16="http://schemas.microsoft.com/office/drawing/2014/main" id="{5AD14607-4A61-904E-8253-8B4606EA6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789" r="2509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0" y="2724175"/>
            <a:ext cx="7292781" cy="4126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KITTENS:  3-7 WEEKS OF AGE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PUPPIES: 3-16 WEEKS OF AGE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Unique time when </a:t>
            </a:r>
            <a:r>
              <a:rPr lang="en-US" sz="3200" b="1" dirty="0"/>
              <a:t>YOUNG ANIMALS </a:t>
            </a:r>
            <a:r>
              <a:rPr lang="en-US" sz="3200" dirty="0"/>
              <a:t>are able to </a:t>
            </a:r>
            <a:r>
              <a:rPr lang="en-US" sz="3200" b="1" dirty="0"/>
              <a:t>EASILY</a:t>
            </a:r>
            <a:r>
              <a:rPr lang="en-US" sz="3200" dirty="0"/>
              <a:t> form </a:t>
            </a:r>
            <a:r>
              <a:rPr lang="en-US" sz="3200" b="1" dirty="0"/>
              <a:t>POSITVE RELATIONSHIPS </a:t>
            </a:r>
            <a:r>
              <a:rPr lang="en-US" sz="3200" dirty="0"/>
              <a:t>with unfamiliar people, animals, objects and experiences </a:t>
            </a: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F06A0BC-A1ED-F348-86CF-ACBF0BC10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9733" y="56308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52" name="Freeform: Shape 51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6470247" y="4551037"/>
            <a:ext cx="4926411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617542" y="2576608"/>
            <a:ext cx="10024826" cy="1849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F3697-7499-C04F-B678-0CFAB3DE800D}"/>
              </a:ext>
            </a:extLst>
          </p:cNvPr>
          <p:cNvSpPr txBox="1"/>
          <p:nvPr/>
        </p:nvSpPr>
        <p:spPr>
          <a:xfrm>
            <a:off x="144971" y="555564"/>
            <a:ext cx="11673151" cy="14921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Socialization is an </a:t>
            </a:r>
            <a:r>
              <a:rPr lang="en-US" sz="3200" b="1" dirty="0"/>
              <a:t>OPPORTUNITY </a:t>
            </a:r>
            <a:r>
              <a:rPr lang="en-US" sz="3200" dirty="0"/>
              <a:t>to prevent fear-based </a:t>
            </a:r>
            <a:r>
              <a:rPr lang="en-US" sz="3200" dirty="0" err="1"/>
              <a:t>behaviour</a:t>
            </a:r>
            <a:r>
              <a:rPr lang="en-US" sz="3200" dirty="0"/>
              <a:t> problems later in life by providing </a:t>
            </a:r>
            <a:r>
              <a:rPr lang="en-US" sz="3200" b="1" dirty="0"/>
              <a:t>POSITIVE</a:t>
            </a:r>
            <a:r>
              <a:rPr lang="en-US" sz="3200" dirty="0"/>
              <a:t> experiences early on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3" name="Picture 2" descr="A picture containing person, outdoor, building, car&#10;&#10;Description automatically generated">
            <a:extLst>
              <a:ext uri="{FF2B5EF4-FFF2-40B4-BE49-F238E27FC236}">
                <a16:creationId xmlns:a16="http://schemas.microsoft.com/office/drawing/2014/main" id="{46FD3F6D-9C68-D944-8CE0-B58CE84F2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0" y="2792956"/>
            <a:ext cx="5632259" cy="3677052"/>
          </a:xfrm>
          <a:prstGeom prst="rect">
            <a:avLst/>
          </a:prstGeom>
        </p:spPr>
      </p:pic>
      <p:pic>
        <p:nvPicPr>
          <p:cNvPr id="4" name="Picture 3" descr="A picture containing sitting, person, mammal, dog&#10;&#10;Description automatically generated">
            <a:extLst>
              <a:ext uri="{FF2B5EF4-FFF2-40B4-BE49-F238E27FC236}">
                <a16:creationId xmlns:a16="http://schemas.microsoft.com/office/drawing/2014/main" id="{61980B12-1722-7547-8238-E0BB66EDC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01" y="2172398"/>
            <a:ext cx="5478458" cy="3677052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A21640-4DE6-C141-AEE3-5B0907A4F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8617" y="58305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g lying on top of a grass covered field&#10;&#10;Description automatically generated">
            <a:extLst>
              <a:ext uri="{FF2B5EF4-FFF2-40B4-BE49-F238E27FC236}">
                <a16:creationId xmlns:a16="http://schemas.microsoft.com/office/drawing/2014/main" id="{07046A6E-05E6-4A49-B9F9-A8269E8BCE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" b="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224860B8-E0E1-2D44-B238-60D9449F32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7076" b="2737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1" descr="A picture containing sitting, person, mammal, dog&#10;&#10;Description automatically generated">
            <a:extLst>
              <a:ext uri="{FF2B5EF4-FFF2-40B4-BE49-F238E27FC236}">
                <a16:creationId xmlns:a16="http://schemas.microsoft.com/office/drawing/2014/main" id="{9B06895D-288C-0240-8C65-CF4DF370FD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27570" b="-1"/>
          <a:stretch/>
        </p:blipFill>
        <p:spPr>
          <a:xfrm>
            <a:off x="0" y="-2863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B61466-7DCB-A94E-A59E-5D957E406F15}"/>
              </a:ext>
            </a:extLst>
          </p:cNvPr>
          <p:cNvSpPr/>
          <p:nvPr/>
        </p:nvSpPr>
        <p:spPr>
          <a:xfrm>
            <a:off x="-2" y="1576111"/>
            <a:ext cx="11362789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GENTLE AND CONSIDERATE HANDLING 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MEETING OTHER PETS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MEETING UNFAMILIAR PEOPLE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BEING IN DIFFERENT ENVIRONMENTS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5DAC9D1-821B-6844-AB3E-D76342900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57468" y="5707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2266CD-C8C9-9143-A40D-B87BC2AF4EAA}"/>
              </a:ext>
            </a:extLst>
          </p:cNvPr>
          <p:cNvSpPr/>
          <p:nvPr/>
        </p:nvSpPr>
        <p:spPr>
          <a:xfrm>
            <a:off x="628213" y="25551"/>
            <a:ext cx="7292898" cy="1713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43D897-8A58-B64B-BA8F-BCD1EB0F91DB}"/>
              </a:ext>
            </a:extLst>
          </p:cNvPr>
          <p:cNvSpPr/>
          <p:nvPr/>
        </p:nvSpPr>
        <p:spPr>
          <a:xfrm>
            <a:off x="628213" y="168869"/>
            <a:ext cx="10935574" cy="1713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54FA9FEE-6579-2E41-9456-C4E12475B2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74662" y="1269930"/>
            <a:ext cx="8235050" cy="5588070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2997511" y="0"/>
            <a:ext cx="757039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BALANCED APPROACH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185547" y="1415148"/>
            <a:ext cx="11820906" cy="5442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Socialize your puppy or kitten with </a:t>
            </a:r>
            <a:r>
              <a:rPr lang="en-US" sz="3200" b="1" dirty="0"/>
              <a:t>HEALTHY</a:t>
            </a:r>
            <a:r>
              <a:rPr lang="en-US" sz="3200" dirty="0"/>
              <a:t> </a:t>
            </a:r>
            <a:r>
              <a:rPr lang="en-US" sz="3200" b="1" dirty="0"/>
              <a:t>(ideally vaccinated) </a:t>
            </a:r>
            <a:r>
              <a:rPr lang="en-US" sz="3200" dirty="0"/>
              <a:t>animals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 are looking for </a:t>
            </a:r>
            <a:r>
              <a:rPr lang="en-US" sz="3200" b="1" dirty="0">
                <a:solidFill>
                  <a:schemeClr val="accent6"/>
                </a:solidFill>
              </a:rPr>
              <a:t>POSITIVE</a:t>
            </a:r>
            <a:r>
              <a:rPr lang="en-US" sz="3200" b="1" dirty="0"/>
              <a:t> </a:t>
            </a:r>
            <a:r>
              <a:rPr lang="en-US" sz="3200" dirty="0"/>
              <a:t>experiences </a:t>
            </a:r>
            <a:endParaRPr lang="en-US" sz="3200" b="1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Choose locations carefully and </a:t>
            </a:r>
            <a:r>
              <a:rPr lang="en-US" sz="3200" b="1" dirty="0"/>
              <a:t>AVOID places </a:t>
            </a:r>
            <a:r>
              <a:rPr lang="en-US" sz="3200" dirty="0"/>
              <a:t>where there are: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Predatory wildlife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Sick animals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Dead animals or carcasses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Dangerous traffic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5553B30-54E5-AB4E-910D-EF04981C7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3238" y="56717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6470400" y="4733013"/>
            <a:ext cx="4926411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617695" y="2758584"/>
            <a:ext cx="10024826" cy="1849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graphicFrame>
        <p:nvGraphicFramePr>
          <p:cNvPr id="55" name="TextBox 14">
            <a:extLst>
              <a:ext uri="{FF2B5EF4-FFF2-40B4-BE49-F238E27FC236}">
                <a16:creationId xmlns:a16="http://schemas.microsoft.com/office/drawing/2014/main" id="{E4C04E22-5519-4951-AABE-FE0F60777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71711"/>
              </p:ext>
            </p:extLst>
          </p:nvPr>
        </p:nvGraphicFramePr>
        <p:xfrm>
          <a:off x="259424" y="181976"/>
          <a:ext cx="11673151" cy="6494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B20C30F-8946-754B-ABD4-A088CCB51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123" y="56733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og sitting on a bench&#10;&#10;Description automatically generated">
            <a:extLst>
              <a:ext uri="{FF2B5EF4-FFF2-40B4-BE49-F238E27FC236}">
                <a16:creationId xmlns:a16="http://schemas.microsoft.com/office/drawing/2014/main" id="{72862EF0-DB1E-F648-B39A-297257DE6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121" r="1" b="1282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55" name="Picture 2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142136" y="1972355"/>
            <a:ext cx="5655102" cy="4566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Training is a </a:t>
            </a:r>
            <a:r>
              <a:rPr lang="en-US" sz="2800" b="1" dirty="0">
                <a:solidFill>
                  <a:srgbClr val="000000"/>
                </a:solidFill>
              </a:rPr>
              <a:t>TOOL</a:t>
            </a:r>
            <a:r>
              <a:rPr lang="en-US" sz="2800" dirty="0">
                <a:solidFill>
                  <a:srgbClr val="000000"/>
                </a:solidFill>
              </a:rPr>
              <a:t> to bring out the </a:t>
            </a:r>
            <a:r>
              <a:rPr lang="en-US" sz="2800" dirty="0" err="1">
                <a:solidFill>
                  <a:srgbClr val="000000"/>
                </a:solidFill>
              </a:rPr>
              <a:t>behaviours</a:t>
            </a:r>
            <a:r>
              <a:rPr lang="en-US" sz="2800" dirty="0">
                <a:solidFill>
                  <a:srgbClr val="000000"/>
                </a:solidFill>
              </a:rPr>
              <a:t> you </a:t>
            </a:r>
            <a:r>
              <a:rPr lang="en-US" sz="2800" b="1" dirty="0">
                <a:solidFill>
                  <a:srgbClr val="000000"/>
                </a:solidFill>
              </a:rPr>
              <a:t>DO</a:t>
            </a:r>
            <a:r>
              <a:rPr lang="en-US" sz="2800" dirty="0">
                <a:solidFill>
                  <a:srgbClr val="000000"/>
                </a:solidFill>
              </a:rPr>
              <a:t> what your pet to display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 method to help your pet </a:t>
            </a:r>
            <a:r>
              <a:rPr lang="en-US" sz="2800" b="1" dirty="0">
                <a:solidFill>
                  <a:srgbClr val="000000"/>
                </a:solidFill>
              </a:rPr>
              <a:t>LEARN</a:t>
            </a:r>
            <a:r>
              <a:rPr lang="en-US" sz="2800" dirty="0">
                <a:solidFill>
                  <a:srgbClr val="000000"/>
                </a:solidFill>
              </a:rPr>
              <a:t> in a way that it understands what is acceptable 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 way to </a:t>
            </a:r>
            <a:r>
              <a:rPr lang="en-US" sz="2800" b="1" dirty="0">
                <a:solidFill>
                  <a:srgbClr val="000000"/>
                </a:solidFill>
              </a:rPr>
              <a:t>IMPROVE</a:t>
            </a:r>
            <a:r>
              <a:rPr lang="en-US" sz="2800" dirty="0">
                <a:solidFill>
                  <a:srgbClr val="000000"/>
                </a:solidFill>
              </a:rPr>
              <a:t> or </a:t>
            </a:r>
            <a:r>
              <a:rPr lang="en-US" sz="2800" b="1" dirty="0">
                <a:solidFill>
                  <a:srgbClr val="000000"/>
                </a:solidFill>
              </a:rPr>
              <a:t>CHANGE </a:t>
            </a:r>
            <a:r>
              <a:rPr lang="en-US" sz="2800" dirty="0">
                <a:solidFill>
                  <a:srgbClr val="000000"/>
                </a:solidFill>
              </a:rPr>
              <a:t>undesirable behaviors in your pet 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140345" y="-78296"/>
            <a:ext cx="5955655" cy="1972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dirty="0"/>
              <a:t>WHAT IS ANIMAL TRAINING ?</a:t>
            </a:r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3FCB4F-ED82-2F45-8D0B-C47B3F78B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036" y="5809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C2B0898-9E38-9641-AC92-12626A9095F1}"/>
              </a:ext>
            </a:extLst>
          </p:cNvPr>
          <p:cNvSpPr txBox="1">
            <a:spLocks/>
          </p:cNvSpPr>
          <p:nvPr/>
        </p:nvSpPr>
        <p:spPr>
          <a:xfrm>
            <a:off x="1146749" y="1972623"/>
            <a:ext cx="9578269" cy="2838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00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THANK YOU </a:t>
            </a:r>
          </a:p>
          <a:p>
            <a:pPr algn="ctr">
              <a:spcAft>
                <a:spcPts val="600"/>
              </a:spcAft>
            </a:pPr>
            <a:r>
              <a:rPr lang="en-US" sz="100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FOR LISTENING 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166FE5-B852-E84B-9390-BC875680C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0130" y="5768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CE8F8-0C3C-7144-BF6B-E4EC71CEDFC7}"/>
              </a:ext>
            </a:extLst>
          </p:cNvPr>
          <p:cNvSpPr txBox="1">
            <a:spLocks/>
          </p:cNvSpPr>
          <p:nvPr/>
        </p:nvSpPr>
        <p:spPr>
          <a:xfrm>
            <a:off x="2581828" y="163692"/>
            <a:ext cx="6739136" cy="976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REFERENCES USED: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64A564-A661-5244-86A6-5BA71CADA35A}"/>
              </a:ext>
            </a:extLst>
          </p:cNvPr>
          <p:cNvSpPr txBox="1"/>
          <p:nvPr/>
        </p:nvSpPr>
        <p:spPr>
          <a:xfrm>
            <a:off x="263759" y="1360285"/>
            <a:ext cx="11664176" cy="53710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Dr. Sophia Yin (</a:t>
            </a:r>
            <a:r>
              <a:rPr lang="en-US" sz="2400" b="1" dirty="0">
                <a:hlinkClick r:id="rId2"/>
              </a:rPr>
              <a:t>https://drsophiayin.com</a:t>
            </a:r>
            <a:r>
              <a:rPr lang="en-US" sz="2400" b="1" dirty="0"/>
              <a:t>)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Puppy and Kitten Socialization (</a:t>
            </a:r>
            <a:r>
              <a:rPr lang="en-US" sz="2400" b="1" dirty="0">
                <a:hlinkClick r:id="rId3"/>
              </a:rPr>
              <a:t>https://veterinarypartner.vin.com/default.aspx?pid=19239&amp;catId=102901&amp;id=8941891</a:t>
            </a:r>
            <a:r>
              <a:rPr lang="en-US" sz="2400" b="1" dirty="0"/>
              <a:t>) and (</a:t>
            </a:r>
            <a:r>
              <a:rPr lang="en-US" sz="2400" b="1" dirty="0">
                <a:hlinkClick r:id="rId4"/>
              </a:rPr>
              <a:t>https://www.vin.com/apputil/content/defaultadv1.aspx?pId=12886&amp;catId=57126&amp;id=7054692</a:t>
            </a:r>
            <a:r>
              <a:rPr lang="en-US" sz="2400" b="1" dirty="0"/>
              <a:t>) 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Positive Reinforcement: (</a:t>
            </a:r>
            <a:r>
              <a:rPr lang="en-US" sz="2400" b="1" dirty="0">
                <a:hlinkClick r:id="rId5"/>
              </a:rPr>
              <a:t>https://www.companionanimalpsychology.com/2017/02/what-is-positive-reinforcement-in-dog.html</a:t>
            </a:r>
            <a:r>
              <a:rPr lang="en-US" sz="2400" b="1" dirty="0"/>
              <a:t>) and (</a:t>
            </a:r>
            <a:r>
              <a:rPr lang="en-US" sz="2400" b="1" dirty="0">
                <a:hlinkClick r:id="rId6"/>
              </a:rPr>
              <a:t>https://www.frontiersin.org/articles/10.3389/fvets.2020.00508/full?fbclid=IwAR3w5pDFzIIF4CC3SHXcfIUsCN7s05tGFzqpdl6SAyrF3nxMwAcP29hgyhw</a:t>
            </a:r>
            <a:r>
              <a:rPr lang="en-US" sz="2400" b="1" dirty="0"/>
              <a:t>) and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   (</a:t>
            </a:r>
            <a:r>
              <a:rPr lang="en-US" sz="2400" b="1" dirty="0">
                <a:hlinkClick r:id="rId7"/>
              </a:rPr>
              <a:t>https://www.sciencedirect.com/science/article/abs/pii/S1558787817300357</a:t>
            </a:r>
            <a:r>
              <a:rPr lang="en-US" sz="2400" b="1" dirty="0"/>
              <a:t>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20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E8F8-0C3C-7144-BF6B-E4EC71CEDFC7}"/>
              </a:ext>
            </a:extLst>
          </p:cNvPr>
          <p:cNvSpPr txBox="1">
            <a:spLocks/>
          </p:cNvSpPr>
          <p:nvPr/>
        </p:nvSpPr>
        <p:spPr>
          <a:xfrm>
            <a:off x="2140281" y="0"/>
            <a:ext cx="7911438" cy="20285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RECOMMENDED</a:t>
            </a:r>
          </a:p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TRAINING WEBSITES: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A71D-2975-DD41-A971-2889F3362F0A}"/>
              </a:ext>
            </a:extLst>
          </p:cNvPr>
          <p:cNvSpPr txBox="1"/>
          <p:nvPr/>
        </p:nvSpPr>
        <p:spPr>
          <a:xfrm>
            <a:off x="263912" y="2478849"/>
            <a:ext cx="11664176" cy="3676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Dr. Sophia Yin (</a:t>
            </a:r>
            <a:r>
              <a:rPr lang="en-US" sz="3200" b="1" dirty="0">
                <a:hlinkClick r:id="rId2"/>
              </a:rPr>
              <a:t>https://drsophiayin.com</a:t>
            </a:r>
            <a:r>
              <a:rPr lang="en-US" sz="3200" b="1" dirty="0"/>
              <a:t>)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Kristen </a:t>
            </a:r>
            <a:r>
              <a:rPr lang="en-US" sz="3200" b="1" dirty="0" err="1"/>
              <a:t>Crestejo</a:t>
            </a:r>
            <a:r>
              <a:rPr lang="en-US" sz="3200" b="1" dirty="0"/>
              <a:t> (</a:t>
            </a:r>
            <a:r>
              <a:rPr lang="en-US" sz="3200" b="1" dirty="0">
                <a:hlinkClick r:id="rId3"/>
              </a:rPr>
              <a:t>https://www.youtube.com/user/Krissykris1468</a:t>
            </a:r>
            <a:r>
              <a:rPr lang="en-US" sz="3200" b="1" dirty="0"/>
              <a:t>)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Puppy and Kitten Socialization (VIN Website)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5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holding a dog&#10;&#10;Description automatically generated">
            <a:extLst>
              <a:ext uri="{FF2B5EF4-FFF2-40B4-BE49-F238E27FC236}">
                <a16:creationId xmlns:a16="http://schemas.microsoft.com/office/drawing/2014/main" id="{E0EBF29E-C9D7-B248-942E-B420E5350D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47" t="9091" r="2341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6AEFD5-48C3-E741-80B5-39B16D334B73}"/>
              </a:ext>
            </a:extLst>
          </p:cNvPr>
          <p:cNvSpPr/>
          <p:nvPr/>
        </p:nvSpPr>
        <p:spPr>
          <a:xfrm>
            <a:off x="232503" y="240675"/>
            <a:ext cx="2276572" cy="178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287794" y="898425"/>
            <a:ext cx="5080801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solidFill>
                  <a:schemeClr val="accent6"/>
                </a:solidFill>
              </a:rPr>
              <a:t>POSITIVE REINFORCEMENT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996F81A-202D-A840-A180-C6FCD7CAF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92044" y="209232"/>
            <a:ext cx="1093581" cy="9490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A38835-E5C3-154A-8B96-49BD616EB4FA}"/>
              </a:ext>
            </a:extLst>
          </p:cNvPr>
          <p:cNvSpPr/>
          <p:nvPr/>
        </p:nvSpPr>
        <p:spPr>
          <a:xfrm>
            <a:off x="424815" y="2023137"/>
            <a:ext cx="3661410" cy="178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0" y="2376162"/>
            <a:ext cx="6490477" cy="4128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REWARDING </a:t>
            </a:r>
            <a:r>
              <a:rPr lang="en-US" sz="3500" dirty="0"/>
              <a:t>your pet with something it </a:t>
            </a:r>
            <a:r>
              <a:rPr lang="en-US" sz="3500" b="1" dirty="0"/>
              <a:t>VALUES </a:t>
            </a:r>
            <a:r>
              <a:rPr lang="en-US" sz="3500" dirty="0"/>
              <a:t>when it displays the </a:t>
            </a:r>
            <a:r>
              <a:rPr lang="en-US" sz="3500" dirty="0" err="1"/>
              <a:t>behaviour</a:t>
            </a:r>
            <a:r>
              <a:rPr lang="en-US" sz="3500" dirty="0"/>
              <a:t> you want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STRENGTHENS </a:t>
            </a:r>
            <a:r>
              <a:rPr lang="en-US" sz="3500" dirty="0"/>
              <a:t>the human-animal bond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REDUCES</a:t>
            </a:r>
            <a:r>
              <a:rPr lang="en-US" sz="3500" dirty="0"/>
              <a:t> anxiety, fear and stress in your pet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CE07BBD-3A8E-684A-8A58-A8B09BF7C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3697" y="5775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, food&#10;&#10;Description automatically generated">
            <a:extLst>
              <a:ext uri="{FF2B5EF4-FFF2-40B4-BE49-F238E27FC236}">
                <a16:creationId xmlns:a16="http://schemas.microsoft.com/office/drawing/2014/main" id="{8E516C10-A736-F14F-AA31-4384D7929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600000">
            <a:off x="942103" y="1573889"/>
            <a:ext cx="2562415" cy="364747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ece of bread&#10;&#10;Description automatically generated">
            <a:extLst>
              <a:ext uri="{FF2B5EF4-FFF2-40B4-BE49-F238E27FC236}">
                <a16:creationId xmlns:a16="http://schemas.microsoft.com/office/drawing/2014/main" id="{2227A6DB-8721-D14D-94ED-D94C51CACC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5909" b="117"/>
          <a:stretch/>
        </p:blipFill>
        <p:spPr>
          <a:xfrm>
            <a:off x="4284540" y="1573887"/>
            <a:ext cx="3537345" cy="36106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674CA81C-BC2F-5B47-B733-73AF9DA127EB}"/>
              </a:ext>
            </a:extLst>
          </p:cNvPr>
          <p:cNvSpPr txBox="1">
            <a:spLocks/>
          </p:cNvSpPr>
          <p:nvPr/>
        </p:nvSpPr>
        <p:spPr>
          <a:xfrm>
            <a:off x="326444" y="241754"/>
            <a:ext cx="11539111" cy="90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REWARDING YOUR PET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24089-131F-8044-89F9-39929FC996ED}"/>
              </a:ext>
            </a:extLst>
          </p:cNvPr>
          <p:cNvSpPr txBox="1"/>
          <p:nvPr/>
        </p:nvSpPr>
        <p:spPr>
          <a:xfrm>
            <a:off x="444617" y="5039955"/>
            <a:ext cx="3839923" cy="9016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Praise &amp; Affection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B4432-0606-A943-82DB-2567A1D674D8}"/>
              </a:ext>
            </a:extLst>
          </p:cNvPr>
          <p:cNvSpPr txBox="1"/>
          <p:nvPr/>
        </p:nvSpPr>
        <p:spPr>
          <a:xfrm>
            <a:off x="4473716" y="5046710"/>
            <a:ext cx="3416060" cy="9016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Delicious Treats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64AF3-E63E-0D48-86E4-9CE9DAA9CF66}"/>
              </a:ext>
            </a:extLst>
          </p:cNvPr>
          <p:cNvSpPr txBox="1"/>
          <p:nvPr/>
        </p:nvSpPr>
        <p:spPr>
          <a:xfrm>
            <a:off x="8775940" y="5078253"/>
            <a:ext cx="3416060" cy="9016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Favorite toys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C0A84A9-1D19-6143-8EF8-C2011FE4C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585875" y="204350"/>
            <a:ext cx="1093581" cy="94900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88C3975-A959-A049-96CC-B57077F31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2544" y="180667"/>
            <a:ext cx="1093581" cy="949006"/>
          </a:xfrm>
          <a:prstGeom prst="rect">
            <a:avLst/>
          </a:prstGeom>
        </p:spPr>
      </p:pic>
      <p:pic>
        <p:nvPicPr>
          <p:cNvPr id="14" name="Picture 13" descr="A picture containing dog, indoor, game, holding&#10;&#10;Description automatically generated">
            <a:extLst>
              <a:ext uri="{FF2B5EF4-FFF2-40B4-BE49-F238E27FC236}">
                <a16:creationId xmlns:a16="http://schemas.microsoft.com/office/drawing/2014/main" id="{82E65A30-1D51-3346-B1EE-8B5BC25D5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45" y="1405467"/>
            <a:ext cx="3739113" cy="3878647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354C1DB-00E3-8649-82C3-FE161F4BD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73858" y="59137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63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g that is lying down and looking at the camera&#10;&#10;Description automatically generated">
            <a:extLst>
              <a:ext uri="{FF2B5EF4-FFF2-40B4-BE49-F238E27FC236}">
                <a16:creationId xmlns:a16="http://schemas.microsoft.com/office/drawing/2014/main" id="{2B1BFA44-496B-AA46-A064-79D5F89F2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685" t="9091" r="18614"/>
          <a:stretch/>
        </p:blipFill>
        <p:spPr>
          <a:xfrm>
            <a:off x="3523486" y="10"/>
            <a:ext cx="8668512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93E7BB-5702-A844-A386-0B500E5EFE01}"/>
              </a:ext>
            </a:extLst>
          </p:cNvPr>
          <p:cNvSpPr/>
          <p:nvPr/>
        </p:nvSpPr>
        <p:spPr>
          <a:xfrm>
            <a:off x="397126" y="-260134"/>
            <a:ext cx="4183653" cy="2958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60D7C0-FC24-A243-B59B-CE7D216CEB25}"/>
              </a:ext>
            </a:extLst>
          </p:cNvPr>
          <p:cNvSpPr txBox="1">
            <a:spLocks/>
          </p:cNvSpPr>
          <p:nvPr/>
        </p:nvSpPr>
        <p:spPr>
          <a:xfrm>
            <a:off x="343570" y="873432"/>
            <a:ext cx="4183653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+mn-lt"/>
              </a:rPr>
              <a:t>PUNISHMENT</a:t>
            </a:r>
          </a:p>
          <a:p>
            <a:pPr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+mn-lt"/>
              </a:rPr>
              <a:t>METHODS</a:t>
            </a:r>
          </a:p>
        </p:txBody>
      </p:sp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06CD511-44CA-FB48-A4B4-C2005ACB9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57000" y="1145924"/>
            <a:ext cx="770223" cy="879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65568-3AB9-F547-8EF9-75D7037DE1C2}"/>
              </a:ext>
            </a:extLst>
          </p:cNvPr>
          <p:cNvSpPr txBox="1"/>
          <p:nvPr/>
        </p:nvSpPr>
        <p:spPr>
          <a:xfrm>
            <a:off x="140554" y="2263712"/>
            <a:ext cx="5897436" cy="409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Doing something </a:t>
            </a:r>
            <a:r>
              <a:rPr lang="en-US" sz="3200" b="1" dirty="0"/>
              <a:t>AVERSIVE </a:t>
            </a:r>
            <a:r>
              <a:rPr lang="en-US" sz="3200" dirty="0"/>
              <a:t>to your pet when it displays a behavior you do not want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RUINS </a:t>
            </a:r>
            <a:r>
              <a:rPr lang="en-US" sz="3200" dirty="0"/>
              <a:t>the human-animal bond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CREATES </a:t>
            </a:r>
            <a:r>
              <a:rPr lang="en-US" sz="3200" dirty="0"/>
              <a:t>anxiety, fear and stress in your pet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5C0893-A40D-9C4E-8F54-0939D1C24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4594" y="59515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D7D8F20-3A13-1C4C-9D8E-7530E3115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" y="252025"/>
            <a:ext cx="11848592" cy="6353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53E436-195F-0C47-893A-6F6F6F271191}"/>
              </a:ext>
            </a:extLst>
          </p:cNvPr>
          <p:cNvSpPr/>
          <p:nvPr/>
        </p:nvSpPr>
        <p:spPr>
          <a:xfrm>
            <a:off x="1895708" y="-461654"/>
            <a:ext cx="9433931" cy="1219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3DB087-3E17-FF43-9C6B-CD1A6806CFD4}"/>
              </a:ext>
            </a:extLst>
          </p:cNvPr>
          <p:cNvSpPr/>
          <p:nvPr/>
        </p:nvSpPr>
        <p:spPr>
          <a:xfrm>
            <a:off x="9703418" y="-192876"/>
            <a:ext cx="1185747" cy="1219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ABE2AC-100C-4040-8F73-8ED4A76A06D1}"/>
              </a:ext>
            </a:extLst>
          </p:cNvPr>
          <p:cNvSpPr txBox="1">
            <a:spLocks/>
          </p:cNvSpPr>
          <p:nvPr/>
        </p:nvSpPr>
        <p:spPr>
          <a:xfrm>
            <a:off x="1335171" y="640828"/>
            <a:ext cx="896112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+mn-lt"/>
              </a:rPr>
              <a:t>THE WRONG TOOLS FOR TRAINING YOUR PET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E5AF0FC-7942-2E4D-BA59-F09C9E86E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4205" y="579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5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holding a cat&#10;&#10;Description automatically generated">
            <a:extLst>
              <a:ext uri="{FF2B5EF4-FFF2-40B4-BE49-F238E27FC236}">
                <a16:creationId xmlns:a16="http://schemas.microsoft.com/office/drawing/2014/main" id="{4AD7146C-6582-5346-B8F8-F0E826909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r="19071" b="3258"/>
          <a:stretch/>
        </p:blipFill>
        <p:spPr>
          <a:xfrm>
            <a:off x="3523488" y="10"/>
            <a:ext cx="8668512" cy="6974828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E1ED-58E5-4543-B973-5E024A311267}"/>
              </a:ext>
            </a:extLst>
          </p:cNvPr>
          <p:cNvSpPr/>
          <p:nvPr/>
        </p:nvSpPr>
        <p:spPr>
          <a:xfrm>
            <a:off x="198564" y="174244"/>
            <a:ext cx="3896585" cy="2826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287918" y="518795"/>
            <a:ext cx="647114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WAYS TO USE </a:t>
            </a:r>
            <a:r>
              <a:rPr lang="en-US" sz="5000" b="1" dirty="0">
                <a:solidFill>
                  <a:schemeClr val="accent6"/>
                </a:solidFill>
              </a:rPr>
              <a:t>POSITIVE REINFORCEMENT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198564" y="2021070"/>
            <a:ext cx="7350620" cy="501116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b="1" dirty="0"/>
              <a:t>RETURNING </a:t>
            </a:r>
            <a:r>
              <a:rPr lang="en-US" sz="3800" dirty="0"/>
              <a:t>to you when you call their name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8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b="1" dirty="0"/>
              <a:t>STAYING BESIDE YOU </a:t>
            </a:r>
            <a:r>
              <a:rPr lang="en-US" sz="3800" dirty="0"/>
              <a:t>instead of pulling on the leash on walks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8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/>
              <a:t>Being tolerant</a:t>
            </a:r>
            <a:r>
              <a:rPr lang="en-US" sz="3800" b="1" dirty="0"/>
              <a:t> </a:t>
            </a:r>
            <a:r>
              <a:rPr lang="en-US" sz="3800" dirty="0"/>
              <a:t>of </a:t>
            </a:r>
            <a:r>
              <a:rPr lang="en-US" sz="3800" b="1" dirty="0"/>
              <a:t>NAIL TRIMS </a:t>
            </a:r>
            <a:r>
              <a:rPr lang="en-US" sz="3800" dirty="0"/>
              <a:t>and other important grooming procedures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8B701A-52E2-114D-8B5E-67C833931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9047" y="5842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eaching Puppy to Walk on Loose Leash: Repeat Sits Left Side | drsophiayin.com">
            <a:hlinkClick r:id="" action="ppaction://media"/>
            <a:extLst>
              <a:ext uri="{FF2B5EF4-FFF2-40B4-BE49-F238E27FC236}">
                <a16:creationId xmlns:a16="http://schemas.microsoft.com/office/drawing/2014/main" id="{B4FAB414-E9F9-9F4B-B754-E54ECD7343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7816" y="360116"/>
            <a:ext cx="10356368" cy="613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" name="Rectangle 8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6480E4-51B6-E44B-8799-FFDA62C955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6484" r="2712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4" name="Rectangle 8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71094" y="744728"/>
            <a:ext cx="5521706" cy="17078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TRAINING IS A LEARNING ACTIVITY  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6B4FB-34D1-5043-A890-D4E4CEFA2B9C}"/>
              </a:ext>
            </a:extLst>
          </p:cNvPr>
          <p:cNvSpPr txBox="1"/>
          <p:nvPr/>
        </p:nvSpPr>
        <p:spPr>
          <a:xfrm>
            <a:off x="137477" y="2884152"/>
            <a:ext cx="5988940" cy="3940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Your pet needs </a:t>
            </a:r>
            <a:r>
              <a:rPr lang="en-US" sz="3200" b="1" dirty="0"/>
              <a:t>TIME </a:t>
            </a:r>
            <a:r>
              <a:rPr lang="en-US" sz="3200" dirty="0"/>
              <a:t>to learn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Training involves some </a:t>
            </a:r>
            <a:r>
              <a:rPr lang="en-US" sz="3200" b="1" dirty="0"/>
              <a:t>WORK </a:t>
            </a:r>
            <a:r>
              <a:rPr lang="en-US" sz="3200" dirty="0"/>
              <a:t>and </a:t>
            </a:r>
            <a:r>
              <a:rPr lang="en-US" sz="3200" b="1" dirty="0"/>
              <a:t>EFFORT </a:t>
            </a:r>
            <a:r>
              <a:rPr lang="en-US" sz="3200" dirty="0"/>
              <a:t>for both you and your pet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Pets learn best when they are </a:t>
            </a:r>
            <a:r>
              <a:rPr lang="en-US" sz="3200" b="1" dirty="0"/>
              <a:t>RELAXED</a:t>
            </a:r>
            <a:r>
              <a:rPr lang="en-US" sz="3200" dirty="0"/>
              <a:t> and </a:t>
            </a:r>
            <a:r>
              <a:rPr lang="en-US" sz="3200" b="1" dirty="0"/>
              <a:t>COMFORTABLE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D1EEC5-B5C7-BC46-9DFF-1BF457995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8896" y="56765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ickStarte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743</Words>
  <Application>Microsoft Macintosh PowerPoint</Application>
  <PresentationFormat>Widescreen</PresentationFormat>
  <Paragraphs>149</Paragraphs>
  <Slides>22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Segoe UI</vt:lpstr>
      <vt:lpstr>Segoe UI Light</vt:lpstr>
      <vt:lpstr>Segoe UI Semilight</vt:lpstr>
      <vt:lpstr>Arial</vt:lpstr>
      <vt:lpstr>Big Caslon Medium</vt:lpstr>
      <vt:lpstr>Calibri</vt:lpstr>
      <vt:lpstr>Calibri Light</vt:lpstr>
      <vt:lpstr>Castellar</vt:lpstr>
      <vt:lpstr>Office Theme</vt:lpstr>
      <vt:lpstr>QuickStarter Theme</vt:lpstr>
      <vt:lpstr>ANIMAL BEHAVIOUR  &amp;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BEHAVIOUR  &amp; TRAINING </dc:title>
  <dc:creator>Duminuco, Rose</dc:creator>
  <cp:lastModifiedBy>Duminuco, Rose</cp:lastModifiedBy>
  <cp:revision>21</cp:revision>
  <dcterms:created xsi:type="dcterms:W3CDTF">2020-09-10T04:57:28Z</dcterms:created>
  <dcterms:modified xsi:type="dcterms:W3CDTF">2020-09-11T15:54:30Z</dcterms:modified>
</cp:coreProperties>
</file>