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24" r:id="rId1"/>
  </p:sldMasterIdLst>
  <p:notesMasterIdLst>
    <p:notesMasterId r:id="rId25"/>
  </p:notesMasterIdLst>
  <p:sldIdLst>
    <p:sldId id="256" r:id="rId2"/>
    <p:sldId id="257" r:id="rId3"/>
    <p:sldId id="258" r:id="rId4"/>
    <p:sldId id="271" r:id="rId5"/>
    <p:sldId id="260" r:id="rId6"/>
    <p:sldId id="261" r:id="rId7"/>
    <p:sldId id="270" r:id="rId8"/>
    <p:sldId id="262" r:id="rId9"/>
    <p:sldId id="266" r:id="rId10"/>
    <p:sldId id="272" r:id="rId11"/>
    <p:sldId id="273" r:id="rId12"/>
    <p:sldId id="263" r:id="rId13"/>
    <p:sldId id="264" r:id="rId14"/>
    <p:sldId id="265" r:id="rId15"/>
    <p:sldId id="275" r:id="rId16"/>
    <p:sldId id="277" r:id="rId17"/>
    <p:sldId id="276" r:id="rId18"/>
    <p:sldId id="278" r:id="rId19"/>
    <p:sldId id="267" r:id="rId20"/>
    <p:sldId id="268" r:id="rId21"/>
    <p:sldId id="274" r:id="rId22"/>
    <p:sldId id="279"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D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61"/>
    <p:restoredTop sz="91728"/>
  </p:normalViewPr>
  <p:slideViewPr>
    <p:cSldViewPr snapToGrid="0" snapToObjects="1">
      <p:cViewPr>
        <p:scale>
          <a:sx n="59" d="100"/>
          <a:sy n="59" d="100"/>
        </p:scale>
        <p:origin x="2624" y="122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13C63E-992E-7C4D-AC1F-30CBDB5B4EC8}" type="datetimeFigureOut">
              <a:rPr lang="en-CA" smtClean="0"/>
              <a:t>2020-09-24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DB51C-319A-6F43-89EB-DC968AC898A8}" type="slidenum">
              <a:rPr lang="en-CA" smtClean="0"/>
              <a:t>‹#›</a:t>
            </a:fld>
            <a:endParaRPr lang="en-CA"/>
          </a:p>
        </p:txBody>
      </p:sp>
    </p:spTree>
    <p:extLst>
      <p:ext uri="{BB962C8B-B14F-4D97-AF65-F5344CB8AC3E}">
        <p14:creationId xmlns:p14="http://schemas.microsoft.com/office/powerpoint/2010/main" val="91475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DB51C-319A-6F43-89EB-DC968AC898A8}" type="slidenum">
              <a:rPr lang="en-CA" smtClean="0"/>
              <a:t>1</a:t>
            </a:fld>
            <a:endParaRPr lang="en-CA"/>
          </a:p>
        </p:txBody>
      </p:sp>
    </p:spTree>
    <p:extLst>
      <p:ext uri="{BB962C8B-B14F-4D97-AF65-F5344CB8AC3E}">
        <p14:creationId xmlns:p14="http://schemas.microsoft.com/office/powerpoint/2010/main" val="1818169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kern="1200" dirty="0" smtClean="0">
                <a:solidFill>
                  <a:schemeClr val="tx1"/>
                </a:solidFill>
                <a:effectLst/>
                <a:latin typeface="+mn-lt"/>
                <a:ea typeface="+mn-ea"/>
                <a:cs typeface="+mn-cs"/>
              </a:rPr>
              <a:t>Christmas, Halloween, Valentine’s day</a:t>
            </a:r>
            <a:endParaRPr lang="en-US" sz="1200" kern="1200" dirty="0" smtClean="0">
              <a:solidFill>
                <a:schemeClr val="tx1"/>
              </a:solidFill>
              <a:effectLst/>
              <a:latin typeface="+mn-lt"/>
              <a:ea typeface="+mn-ea"/>
              <a:cs typeface="+mn-cs"/>
            </a:endParaRPr>
          </a:p>
          <a:p>
            <a:pPr lvl="1"/>
            <a:r>
              <a:rPr lang="en-CA" sz="1200" kern="1200" dirty="0" smtClean="0">
                <a:solidFill>
                  <a:schemeClr val="tx1"/>
                </a:solidFill>
                <a:effectLst/>
                <a:latin typeface="+mn-lt"/>
                <a:ea typeface="+mn-ea"/>
                <a:cs typeface="+mn-cs"/>
              </a:rPr>
              <a:t>These are holidays known for giving and receiving lots of chocolate –so dogs get sick more commonly around these times of year from eating chocolate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3DB51C-319A-6F43-89EB-DC968AC898A8}" type="slidenum">
              <a:rPr lang="en-CA" smtClean="0"/>
              <a:t>11</a:t>
            </a:fld>
            <a:endParaRPr lang="en-CA"/>
          </a:p>
        </p:txBody>
      </p:sp>
    </p:spTree>
    <p:extLst>
      <p:ext uri="{BB962C8B-B14F-4D97-AF65-F5344CB8AC3E}">
        <p14:creationId xmlns:p14="http://schemas.microsoft.com/office/powerpoint/2010/main" val="929416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grapes are a less common known toxin for dogs</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I didn’t know about grapes being toxic to dogs until I started university</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The exact toxin in grapes is unknown </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Grapes can cause damage to internal organs, making dogs very sick</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Some dogs are more sensitive than others. You could give one dog 100 grapes and it might not get sick BUT you could give another dog 1 grape and he/she could be very sick.</a:t>
            </a:r>
            <a:endParaRPr lang="en-US" sz="1200" kern="1200" dirty="0" smtClean="0">
              <a:solidFill>
                <a:schemeClr val="tx1"/>
              </a:solidFill>
              <a:effectLst/>
              <a:latin typeface="+mn-lt"/>
              <a:ea typeface="+mn-ea"/>
              <a:cs typeface="+mn-cs"/>
            </a:endParaRPr>
          </a:p>
          <a:p>
            <a:pPr lvl="1"/>
            <a:r>
              <a:rPr lang="en-CA" sz="1200" kern="1200" dirty="0" smtClean="0">
                <a:solidFill>
                  <a:schemeClr val="tx1"/>
                </a:solidFill>
                <a:effectLst/>
                <a:latin typeface="+mn-lt"/>
                <a:ea typeface="+mn-ea"/>
                <a:cs typeface="+mn-cs"/>
              </a:rPr>
              <a:t>It is hard to know what number of grapes is poisonous so it is better to avoid feeding any grapes to all dogs </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My question for you: If grapes are poisonous to dogs what other food very similar to grapes do you think would also be poisonous?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3DB51C-319A-6F43-89EB-DC968AC898A8}" type="slidenum">
              <a:rPr lang="en-CA" smtClean="0"/>
              <a:t>12</a:t>
            </a:fld>
            <a:endParaRPr lang="en-CA"/>
          </a:p>
        </p:txBody>
      </p:sp>
    </p:spTree>
    <p:extLst>
      <p:ext uri="{BB962C8B-B14F-4D97-AF65-F5344CB8AC3E}">
        <p14:creationId xmlns:p14="http://schemas.microsoft.com/office/powerpoint/2010/main" val="1707653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kern="1200" dirty="0" smtClean="0">
                <a:solidFill>
                  <a:schemeClr val="tx1"/>
                </a:solidFill>
                <a:effectLst/>
                <a:latin typeface="+mn-lt"/>
                <a:ea typeface="+mn-ea"/>
                <a:cs typeface="+mn-cs"/>
              </a:rPr>
              <a:t>Raisins! Raisins are dried up grapes and they are still poisonous to dogs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3DB51C-319A-6F43-89EB-DC968AC898A8}" type="slidenum">
              <a:rPr lang="en-CA" smtClean="0"/>
              <a:t>13</a:t>
            </a:fld>
            <a:endParaRPr lang="en-CA"/>
          </a:p>
        </p:txBody>
      </p:sp>
    </p:spTree>
    <p:extLst>
      <p:ext uri="{BB962C8B-B14F-4D97-AF65-F5344CB8AC3E}">
        <p14:creationId xmlns:p14="http://schemas.microsoft.com/office/powerpoint/2010/main" val="393874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Sugar free candies</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Sugar free candy and gum contain a chemical called “Xylitol” which is a substitute for sugar because it tastes sweet</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In dogs, it causes their blood sugar to drop very low making them very ill </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It also causes damage to the liver</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The dog may be puking or shaking if they become sick from this type of poisoning </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It is always a good idea to keep candy and gum in a safe place where dogs cannot reach 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3DB51C-319A-6F43-89EB-DC968AC898A8}" type="slidenum">
              <a:rPr lang="en-CA" smtClean="0"/>
              <a:t>14</a:t>
            </a:fld>
            <a:endParaRPr lang="en-CA"/>
          </a:p>
        </p:txBody>
      </p:sp>
    </p:spTree>
    <p:extLst>
      <p:ext uri="{BB962C8B-B14F-4D97-AF65-F5344CB8AC3E}">
        <p14:creationId xmlns:p14="http://schemas.microsoft.com/office/powerpoint/2010/main" val="436916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Tylenol</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Human medicines, such as Tylenol, can be harmful to animals.</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Tylenol is not processed in animal’s bodies the same way it is by human bodies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3DB51C-319A-6F43-89EB-DC968AC898A8}" type="slidenum">
              <a:rPr lang="en-CA" smtClean="0"/>
              <a:t>15</a:t>
            </a:fld>
            <a:endParaRPr lang="en-CA"/>
          </a:p>
        </p:txBody>
      </p:sp>
    </p:spTree>
    <p:extLst>
      <p:ext uri="{BB962C8B-B14F-4D97-AF65-F5344CB8AC3E}">
        <p14:creationId xmlns:p14="http://schemas.microsoft.com/office/powerpoint/2010/main" val="1792541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Tylenol can cause liver damage in cats and sometimes dogs too</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When a dog or cat is sick, it is important to give them medicine that is made for animals and not human medicine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3DB51C-319A-6F43-89EB-DC968AC898A8}" type="slidenum">
              <a:rPr lang="en-CA" smtClean="0"/>
              <a:t>16</a:t>
            </a:fld>
            <a:endParaRPr lang="en-CA"/>
          </a:p>
        </p:txBody>
      </p:sp>
    </p:spTree>
    <p:extLst>
      <p:ext uri="{BB962C8B-B14F-4D97-AF65-F5344CB8AC3E}">
        <p14:creationId xmlns:p14="http://schemas.microsoft.com/office/powerpoint/2010/main" val="1628916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Antifreeze is a chemical used in cars and other machinery, especially during wintertime</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Antifreeze can be found in garages, shops and even driveways underneath vehicles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3DB51C-319A-6F43-89EB-DC968AC898A8}" type="slidenum">
              <a:rPr lang="en-CA" smtClean="0"/>
              <a:t>17</a:t>
            </a:fld>
            <a:endParaRPr lang="en-CA"/>
          </a:p>
        </p:txBody>
      </p:sp>
    </p:spTree>
    <p:extLst>
      <p:ext uri="{BB962C8B-B14F-4D97-AF65-F5344CB8AC3E}">
        <p14:creationId xmlns:p14="http://schemas.microsoft.com/office/powerpoint/2010/main" val="1728619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Antifreeze tastes sweet to dogs and cats, which is why it is a common poison as they like the taste of it</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The toxic chemical in antifreeze causes kidney failure</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It is always a good idea to tell an adult if you see a chemical spill in a garage or under a vehicle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3DB51C-319A-6F43-89EB-DC968AC898A8}" type="slidenum">
              <a:rPr lang="en-CA" smtClean="0"/>
              <a:t>18</a:t>
            </a:fld>
            <a:endParaRPr lang="en-CA"/>
          </a:p>
        </p:txBody>
      </p:sp>
    </p:spTree>
    <p:extLst>
      <p:ext uri="{BB962C8B-B14F-4D97-AF65-F5344CB8AC3E}">
        <p14:creationId xmlns:p14="http://schemas.microsoft.com/office/powerpoint/2010/main" val="1077356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Toxic plants</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Certain household plants can be toxic to cats and dogs if they eat them</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Lilies are toxic to both dogs and cats. Lilies are commonly displayed in houses in the springtime. Lilies can cause damage to the kidneys if eaten by cats. It is best to avoid  so buying these flowers if you own pets in your home.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3DB51C-319A-6F43-89EB-DC968AC898A8}" type="slidenum">
              <a:rPr lang="en-CA" smtClean="0"/>
              <a:t>19</a:t>
            </a:fld>
            <a:endParaRPr lang="en-CA"/>
          </a:p>
        </p:txBody>
      </p:sp>
    </p:spTree>
    <p:extLst>
      <p:ext uri="{BB962C8B-B14F-4D97-AF65-F5344CB8AC3E}">
        <p14:creationId xmlns:p14="http://schemas.microsoft.com/office/powerpoint/2010/main" val="1668922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Mushrooms </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Mushrooms are common to see in the forests of Canada</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Some mushrooms are safe to eat but others can be poisonous to dogs, cats and even humans</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It is important to keep pets from eating mushrooms they find in the woods</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Mushroom poisoning can cause different signs depending on the type of mushroom eaten. Some signs of mushroom poisoning can be an upset stomach and shaking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3DB51C-319A-6F43-89EB-DC968AC898A8}" type="slidenum">
              <a:rPr lang="en-CA" smtClean="0"/>
              <a:t>20</a:t>
            </a:fld>
            <a:endParaRPr lang="en-CA"/>
          </a:p>
        </p:txBody>
      </p:sp>
    </p:spTree>
    <p:extLst>
      <p:ext uri="{BB962C8B-B14F-4D97-AF65-F5344CB8AC3E}">
        <p14:creationId xmlns:p14="http://schemas.microsoft.com/office/powerpoint/2010/main" val="776053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My name is Madison Logan. I grew up in northern Canada in Whitehorse, Yukon.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AC3DB51C-319A-6F43-89EB-DC968AC898A8}" type="slidenum">
              <a:rPr lang="en-CA" smtClean="0"/>
              <a:t>2</a:t>
            </a:fld>
            <a:endParaRPr lang="en-CA"/>
          </a:p>
        </p:txBody>
      </p:sp>
    </p:spTree>
    <p:extLst>
      <p:ext uri="{BB962C8B-B14F-4D97-AF65-F5344CB8AC3E}">
        <p14:creationId xmlns:p14="http://schemas.microsoft.com/office/powerpoint/2010/main" val="1402936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How to keep pets safe from common poisons?</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Keep food and items that are toxic in a secure safe place that the pet cannot get into</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Keep pet food and water available to the animal so that they don’t eat things that they shouldn’t </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Tell your friends and family about common poisons so they do not accidentally feed a pet these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3DB51C-319A-6F43-89EB-DC968AC898A8}" type="slidenum">
              <a:rPr lang="en-CA" smtClean="0"/>
              <a:t>21</a:t>
            </a:fld>
            <a:endParaRPr lang="en-CA"/>
          </a:p>
        </p:txBody>
      </p:sp>
    </p:spTree>
    <p:extLst>
      <p:ext uri="{BB962C8B-B14F-4D97-AF65-F5344CB8AC3E}">
        <p14:creationId xmlns:p14="http://schemas.microsoft.com/office/powerpoint/2010/main" val="1520357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What to do if I think my pet has eaten something poisonous?</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Tell an adult right away</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With an adult, call a veterinary clinic or Pet Poison Helpline to know how to help the animal if they are sick or could be sick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3DB51C-319A-6F43-89EB-DC968AC898A8}" type="slidenum">
              <a:rPr lang="en-CA" smtClean="0"/>
              <a:t>22</a:t>
            </a:fld>
            <a:endParaRPr lang="en-CA"/>
          </a:p>
        </p:txBody>
      </p:sp>
    </p:spTree>
    <p:extLst>
      <p:ext uri="{BB962C8B-B14F-4D97-AF65-F5344CB8AC3E}">
        <p14:creationId xmlns:p14="http://schemas.microsoft.com/office/powerpoint/2010/main" val="1441932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 I am a fourth year veterinary student going to school in Saskatoon at the Western College of Veterinary Medicine.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AC3DB51C-319A-6F43-89EB-DC968AC898A8}" type="slidenum">
              <a:rPr lang="en-CA" smtClean="0"/>
              <a:t>3</a:t>
            </a:fld>
            <a:endParaRPr lang="en-CA"/>
          </a:p>
        </p:txBody>
      </p:sp>
    </p:spTree>
    <p:extLst>
      <p:ext uri="{BB962C8B-B14F-4D97-AF65-F5344CB8AC3E}">
        <p14:creationId xmlns:p14="http://schemas.microsoft.com/office/powerpoint/2010/main" val="192940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I have 2 pets – 1 cat named </a:t>
            </a:r>
            <a:r>
              <a:rPr lang="en-CA" sz="1200" kern="1200" dirty="0" err="1" smtClean="0">
                <a:solidFill>
                  <a:schemeClr val="tx1"/>
                </a:solidFill>
                <a:effectLst/>
                <a:latin typeface="+mn-lt"/>
                <a:ea typeface="+mn-ea"/>
                <a:cs typeface="+mn-cs"/>
              </a:rPr>
              <a:t>bess</a:t>
            </a:r>
            <a:r>
              <a:rPr lang="en-CA" sz="1200" kern="1200" dirty="0" smtClean="0">
                <a:solidFill>
                  <a:schemeClr val="tx1"/>
                </a:solidFill>
                <a:effectLst/>
                <a:latin typeface="+mn-lt"/>
                <a:ea typeface="+mn-ea"/>
                <a:cs typeface="+mn-cs"/>
              </a:rPr>
              <a:t>, and 1 dog named </a:t>
            </a:r>
            <a:r>
              <a:rPr lang="en-CA" sz="1200" kern="1200" dirty="0" err="1" smtClean="0">
                <a:solidFill>
                  <a:schemeClr val="tx1"/>
                </a:solidFill>
                <a:effectLst/>
                <a:latin typeface="+mn-lt"/>
                <a:ea typeface="+mn-ea"/>
                <a:cs typeface="+mn-cs"/>
              </a:rPr>
              <a:t>Lono</a:t>
            </a:r>
            <a:r>
              <a:rPr lang="en-CA"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AC3DB51C-319A-6F43-89EB-DC968AC898A8}" type="slidenum">
              <a:rPr lang="en-CA" smtClean="0"/>
              <a:t>4</a:t>
            </a:fld>
            <a:endParaRPr lang="en-CA"/>
          </a:p>
        </p:txBody>
      </p:sp>
    </p:spTree>
    <p:extLst>
      <p:ext uri="{BB962C8B-B14F-4D97-AF65-F5344CB8AC3E}">
        <p14:creationId xmlns:p14="http://schemas.microsoft.com/office/powerpoint/2010/main" val="960215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err="1" smtClean="0">
                <a:solidFill>
                  <a:schemeClr val="tx1"/>
                </a:solidFill>
                <a:effectLst/>
                <a:latin typeface="+mn-lt"/>
                <a:ea typeface="+mn-ea"/>
                <a:cs typeface="+mn-cs"/>
              </a:rPr>
              <a:t>oday</a:t>
            </a:r>
            <a:r>
              <a:rPr lang="en-CA" sz="1200" kern="1200" dirty="0" smtClean="0">
                <a:solidFill>
                  <a:schemeClr val="tx1"/>
                </a:solidFill>
                <a:effectLst/>
                <a:latin typeface="+mn-lt"/>
                <a:ea typeface="+mn-ea"/>
                <a:cs typeface="+mn-cs"/>
              </a:rPr>
              <a:t> we are going to be talking about common things that are poisonous to animals</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These are things that some of us already have in our houses</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It is important to know what poisonous items we have in our houses that can make animals sick </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By knowing these poisons, we can keep our pets safe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3DB51C-319A-6F43-89EB-DC968AC898A8}" type="slidenum">
              <a:rPr lang="en-CA" smtClean="0"/>
              <a:t>5</a:t>
            </a:fld>
            <a:endParaRPr lang="en-CA"/>
          </a:p>
        </p:txBody>
      </p:sp>
    </p:spTree>
    <p:extLst>
      <p:ext uri="{BB962C8B-B14F-4D97-AF65-F5344CB8AC3E}">
        <p14:creationId xmlns:p14="http://schemas.microsoft.com/office/powerpoint/2010/main" val="1845679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Before we start, let’s go over some vocabulary together.</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a:t>
            </a:r>
            <a:r>
              <a:rPr lang="en-CA" sz="1200" b="1" kern="1200" dirty="0" smtClean="0">
                <a:solidFill>
                  <a:schemeClr val="tx1"/>
                </a:solidFill>
                <a:effectLst/>
                <a:latin typeface="+mn-lt"/>
                <a:ea typeface="+mn-ea"/>
                <a:cs typeface="+mn-cs"/>
              </a:rPr>
              <a:t>Poisonous</a:t>
            </a:r>
            <a:r>
              <a:rPr lang="en-CA" sz="1200" kern="1200" dirty="0" smtClean="0">
                <a:solidFill>
                  <a:schemeClr val="tx1"/>
                </a:solidFill>
                <a:effectLst/>
                <a:latin typeface="+mn-lt"/>
                <a:ea typeface="+mn-ea"/>
                <a:cs typeface="+mn-cs"/>
              </a:rPr>
              <a:t>” = is word used to describe a substance that causes harm when it enters the body or touches the skin</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 “</a:t>
            </a:r>
            <a:r>
              <a:rPr lang="en-CA" sz="1200" b="1" kern="1200" dirty="0" smtClean="0">
                <a:solidFill>
                  <a:schemeClr val="tx1"/>
                </a:solidFill>
                <a:effectLst/>
                <a:latin typeface="+mn-lt"/>
                <a:ea typeface="+mn-ea"/>
                <a:cs typeface="+mn-cs"/>
              </a:rPr>
              <a:t>Toxin</a:t>
            </a:r>
            <a:r>
              <a:rPr lang="en-CA" sz="1200" kern="1200" dirty="0" smtClean="0">
                <a:solidFill>
                  <a:schemeClr val="tx1"/>
                </a:solidFill>
                <a:effectLst/>
                <a:latin typeface="+mn-lt"/>
                <a:ea typeface="+mn-ea"/>
                <a:cs typeface="+mn-cs"/>
              </a:rPr>
              <a:t>” = is a naturally occurring poison that causes damage to body systems and can be life-threatening even in small amounts. Toxin is another word used for poison. </a:t>
            </a:r>
            <a:endParaRPr lang="en-US" sz="1200" kern="1200" dirty="0" smtClean="0">
              <a:solidFill>
                <a:schemeClr val="tx1"/>
              </a:solidFill>
              <a:effectLst/>
              <a:latin typeface="+mn-lt"/>
              <a:ea typeface="+mn-ea"/>
              <a:cs typeface="+mn-cs"/>
            </a:endParaRPr>
          </a:p>
          <a:p>
            <a:pPr lvl="1"/>
            <a:r>
              <a:rPr lang="en-CA" sz="1200" kern="1200" dirty="0" smtClean="0">
                <a:solidFill>
                  <a:schemeClr val="tx1"/>
                </a:solidFill>
                <a:effectLst/>
                <a:latin typeface="+mn-lt"/>
                <a:ea typeface="+mn-ea"/>
                <a:cs typeface="+mn-cs"/>
              </a:rPr>
              <a:t>What things do you think of when you hear the word “poisonous”? -snakes, plants, mushrooms, bugs, household cleaners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3DB51C-319A-6F43-89EB-DC968AC898A8}" type="slidenum">
              <a:rPr lang="en-CA" smtClean="0"/>
              <a:t>6</a:t>
            </a:fld>
            <a:endParaRPr lang="en-CA"/>
          </a:p>
        </p:txBody>
      </p:sp>
    </p:spTree>
    <p:extLst>
      <p:ext uri="{BB962C8B-B14F-4D97-AF65-F5344CB8AC3E}">
        <p14:creationId xmlns:p14="http://schemas.microsoft.com/office/powerpoint/2010/main" val="2036665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a:t>
            </a:r>
            <a:r>
              <a:rPr lang="en-CA" sz="1200" b="1" kern="1200" dirty="0" smtClean="0">
                <a:solidFill>
                  <a:schemeClr val="tx1"/>
                </a:solidFill>
                <a:effectLst/>
                <a:latin typeface="+mn-lt"/>
                <a:ea typeface="+mn-ea"/>
                <a:cs typeface="+mn-cs"/>
              </a:rPr>
              <a:t>Toxicology</a:t>
            </a:r>
            <a:r>
              <a:rPr lang="en-CA" sz="1200" kern="1200" dirty="0" smtClean="0">
                <a:solidFill>
                  <a:schemeClr val="tx1"/>
                </a:solidFill>
                <a:effectLst/>
                <a:latin typeface="+mn-lt"/>
                <a:ea typeface="+mn-ea"/>
                <a:cs typeface="+mn-cs"/>
              </a:rPr>
              <a:t>” = is an area of science and veterinary medicine that studies the effects and detection of poisons in animals </a:t>
            </a:r>
            <a:endParaRPr lang="en-US" sz="1200"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Now let’s talk about some of the most common poisons of dogs and cats – try to think as we go along if you have any of these items in your home.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3DB51C-319A-6F43-89EB-DC968AC898A8}" type="slidenum">
              <a:rPr lang="en-CA" smtClean="0"/>
              <a:t>8</a:t>
            </a:fld>
            <a:endParaRPr lang="en-CA"/>
          </a:p>
        </p:txBody>
      </p:sp>
    </p:spTree>
    <p:extLst>
      <p:ext uri="{BB962C8B-B14F-4D97-AF65-F5344CB8AC3E}">
        <p14:creationId xmlns:p14="http://schemas.microsoft.com/office/powerpoint/2010/main" val="409262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Chocolate is a common poison to dogs – some of you may have heard of this one being dangerous for dogs before</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though chocolate is safe for humans to eat., it can make dogs very sick</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3DB51C-319A-6F43-89EB-DC968AC898A8}" type="slidenum">
              <a:rPr lang="en-CA" smtClean="0"/>
              <a:t>9</a:t>
            </a:fld>
            <a:endParaRPr lang="en-CA"/>
          </a:p>
        </p:txBody>
      </p:sp>
    </p:spTree>
    <p:extLst>
      <p:ext uri="{BB962C8B-B14F-4D97-AF65-F5344CB8AC3E}">
        <p14:creationId xmlns:p14="http://schemas.microsoft.com/office/powerpoint/2010/main" val="1360166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There is a chemical in chocolate that dogs’ bodies cannot process and this can cause upset stomach and changes in heart beat and heart rhythm </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Chocolate poisoning is seen more commonly around certain holidays – what holidays do you think these are?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3DB51C-319A-6F43-89EB-DC968AC898A8}" type="slidenum">
              <a:rPr lang="en-CA" smtClean="0"/>
              <a:t>10</a:t>
            </a:fld>
            <a:endParaRPr lang="en-CA"/>
          </a:p>
        </p:txBody>
      </p:sp>
    </p:spTree>
    <p:extLst>
      <p:ext uri="{BB962C8B-B14F-4D97-AF65-F5344CB8AC3E}">
        <p14:creationId xmlns:p14="http://schemas.microsoft.com/office/powerpoint/2010/main" val="813809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D6F116-324B-9045-8AC7-241AB1EB1981}" type="datetimeFigureOut">
              <a:rPr lang="en-CA" smtClean="0"/>
              <a:t>2020-09-24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A61902A-833E-524E-8C29-EBD51659FA9C}" type="slidenum">
              <a:rPr lang="en-CA" smtClean="0"/>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D6F116-324B-9045-8AC7-241AB1EB1981}" type="datetimeFigureOut">
              <a:rPr lang="en-CA" smtClean="0"/>
              <a:t>2020-09-24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A61902A-833E-524E-8C29-EBD51659FA9C}"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D6F116-324B-9045-8AC7-241AB1EB1981}" type="datetimeFigureOut">
              <a:rPr lang="en-CA" smtClean="0"/>
              <a:t>2020-09-24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A61902A-833E-524E-8C29-EBD51659FA9C}"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D6F116-324B-9045-8AC7-241AB1EB1981}" type="datetimeFigureOut">
              <a:rPr lang="en-CA" smtClean="0"/>
              <a:t>2020-09-24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A61902A-833E-524E-8C29-EBD51659FA9C}"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D6F116-324B-9045-8AC7-241AB1EB1981}" type="datetimeFigureOut">
              <a:rPr lang="en-CA" smtClean="0"/>
              <a:t>2020-09-24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A61902A-833E-524E-8C29-EBD51659FA9C}" type="slidenum">
              <a:rPr lang="en-CA" smtClean="0"/>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D6F116-324B-9045-8AC7-241AB1EB1981}" type="datetimeFigureOut">
              <a:rPr lang="en-CA" smtClean="0"/>
              <a:t>2020-09-24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A61902A-833E-524E-8C29-EBD51659FA9C}" type="slidenum">
              <a:rPr lang="en-CA" smtClean="0"/>
              <a:t>‹#›</a:t>
            </a:fld>
            <a:endParaRPr lang="en-CA"/>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D6F116-324B-9045-8AC7-241AB1EB1981}" type="datetimeFigureOut">
              <a:rPr lang="en-CA" smtClean="0"/>
              <a:t>2020-09-24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A61902A-833E-524E-8C29-EBD51659FA9C}" type="slidenum">
              <a:rPr lang="en-CA" smtClean="0"/>
              <a:t>‹#›</a:t>
            </a:fld>
            <a:endParaRPr lang="en-CA"/>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D6F116-324B-9045-8AC7-241AB1EB1981}" type="datetimeFigureOut">
              <a:rPr lang="en-CA" smtClean="0"/>
              <a:t>2020-09-24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A61902A-833E-524E-8C29-EBD51659FA9C}"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6F116-324B-9045-8AC7-241AB1EB1981}" type="datetimeFigureOut">
              <a:rPr lang="en-CA" smtClean="0"/>
              <a:t>2020-09-24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A61902A-833E-524E-8C29-EBD51659FA9C}"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D6F116-324B-9045-8AC7-241AB1EB1981}" type="datetimeFigureOut">
              <a:rPr lang="en-CA" smtClean="0"/>
              <a:t>2020-09-24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A61902A-833E-524E-8C29-EBD51659FA9C}" type="slidenum">
              <a:rPr lang="en-CA" smtClean="0"/>
              <a:t>‹#›</a:t>
            </a:fld>
            <a:endParaRPr lang="en-CA"/>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D6F116-324B-9045-8AC7-241AB1EB1981}" type="datetimeFigureOut">
              <a:rPr lang="en-CA" smtClean="0"/>
              <a:t>2020-09-24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A61902A-833E-524E-8C29-EBD51659FA9C}" type="slidenum">
              <a:rPr lang="en-CA" smtClean="0"/>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6F116-324B-9045-8AC7-241AB1EB1981}" type="datetimeFigureOut">
              <a:rPr lang="en-CA" smtClean="0"/>
              <a:t>2020-09-24</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1902A-833E-524E-8C29-EBD51659FA9C}" type="slidenum">
              <a:rPr lang="en-CA" smtClean="0"/>
              <a:t>‹#›</a:t>
            </a:fld>
            <a:endParaRPr lang="en-CA"/>
          </a:p>
        </p:txBody>
      </p:sp>
    </p:spTree>
    <p:extLst>
      <p:ext uri="{BB962C8B-B14F-4D97-AF65-F5344CB8AC3E}">
        <p14:creationId xmlns:p14="http://schemas.microsoft.com/office/powerpoint/2010/main" val="310080463"/>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jpg"/><Relationship Id="rId6"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23.png"/><Relationship Id="rId6" Type="http://schemas.openxmlformats.org/officeDocument/2006/relationships/image" Target="../media/image24.jpg"/><Relationship Id="rId7" Type="http://schemas.openxmlformats.org/officeDocument/2006/relationships/image" Target="../media/image25.jpg"/><Relationship Id="rId8" Type="http://schemas.openxmlformats.org/officeDocument/2006/relationships/image" Target="../media/image2.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26.jpeg"/><Relationship Id="rId6" Type="http://schemas.openxmlformats.org/officeDocument/2006/relationships/image" Target="../media/image27.jpg"/><Relationship Id="rId7" Type="http://schemas.openxmlformats.org/officeDocument/2006/relationships/image" Target="../media/image2.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2.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30.jpeg"/><Relationship Id="rId6" Type="http://schemas.openxmlformats.org/officeDocument/2006/relationships/image" Target="../media/image31.png"/><Relationship Id="rId7" Type="http://schemas.openxmlformats.org/officeDocument/2006/relationships/image" Target="../media/image2.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32.jpeg"/><Relationship Id="rId6" Type="http://schemas.openxmlformats.org/officeDocument/2006/relationships/image" Target="../media/image33.jpg"/><Relationship Id="rId7" Type="http://schemas.openxmlformats.org/officeDocument/2006/relationships/image" Target="../media/image2.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34.jpg"/><Relationship Id="rId6" Type="http://schemas.openxmlformats.org/officeDocument/2006/relationships/image" Target="../media/image35.jpg"/><Relationship Id="rId7" Type="http://schemas.openxmlformats.org/officeDocument/2006/relationships/image" Target="../media/image36.jpg"/><Relationship Id="rId8" Type="http://schemas.openxmlformats.org/officeDocument/2006/relationships/image" Target="../media/image2.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37.jpg"/><Relationship Id="rId6" Type="http://schemas.openxmlformats.org/officeDocument/2006/relationships/image" Target="../media/image38.jpg"/><Relationship Id="rId7" Type="http://schemas.openxmlformats.org/officeDocument/2006/relationships/image" Target="../media/image39.jpg"/><Relationship Id="rId8" Type="http://schemas.openxmlformats.org/officeDocument/2006/relationships/image" Target="../media/image40.jpg"/><Relationship Id="rId9" Type="http://schemas.openxmlformats.org/officeDocument/2006/relationships/image" Target="../media/image2.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41.jpg"/><Relationship Id="rId6" Type="http://schemas.openxmlformats.org/officeDocument/2006/relationships/image" Target="../media/image2.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42.jpeg"/><Relationship Id="rId6" Type="http://schemas.openxmlformats.org/officeDocument/2006/relationships/image" Target="../media/image43.jpg"/><Relationship Id="rId7" Type="http://schemas.openxmlformats.org/officeDocument/2006/relationships/image" Target="../media/image2.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jpg"/><Relationship Id="rId6" Type="http://schemas.openxmlformats.org/officeDocument/2006/relationships/image" Target="../media/image4.gif"/><Relationship Id="rId7" Type="http://schemas.openxmlformats.org/officeDocument/2006/relationships/image" Target="../media/image5.JPG"/><Relationship Id="rId8"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44.jpg"/><Relationship Id="rId6" Type="http://schemas.openxmlformats.org/officeDocument/2006/relationships/image" Target="../media/image45.jpg"/><Relationship Id="rId7" Type="http://schemas.openxmlformats.org/officeDocument/2006/relationships/image" Target="../media/image2.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46.jpeg"/><Relationship Id="rId6" Type="http://schemas.openxmlformats.org/officeDocument/2006/relationships/image" Target="../media/image2.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47.jpg"/><Relationship Id="rId6" Type="http://schemas.openxmlformats.org/officeDocument/2006/relationships/image" Target="../media/image2.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8.jpg"/><Relationship Id="rId5" Type="http://schemas.openxmlformats.org/officeDocument/2006/relationships/image" Target="../media/image2.png"/><Relationship Id="rId1" Type="http://schemas.microsoft.com/office/2007/relationships/media" Target="../media/media23.m4a"/><Relationship Id="rId2" Type="http://schemas.openxmlformats.org/officeDocument/2006/relationships/audio" Target="../media/media23.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6.gif"/><Relationship Id="rId6" Type="http://schemas.openxmlformats.org/officeDocument/2006/relationships/image" Target="../media/image7.JPG"/><Relationship Id="rId7"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3.jpg"/><Relationship Id="rId6" Type="http://schemas.openxmlformats.org/officeDocument/2006/relationships/image" Target="../media/image8.jpg"/><Relationship Id="rId7" Type="http://schemas.openxmlformats.org/officeDocument/2006/relationships/image" Target="../media/image9.JPG"/><Relationship Id="rId8"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0.jpg"/><Relationship Id="rId6"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2.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6.jpg"/><Relationship Id="rId6" Type="http://schemas.openxmlformats.org/officeDocument/2006/relationships/image" Target="../media/image2.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jpg"/><Relationship Id="rId9" Type="http://schemas.openxmlformats.org/officeDocument/2006/relationships/image" Target="../media/image2.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32150"/>
            <a:ext cx="12192000" cy="3625851"/>
          </a:xfrm>
          <a:prstGeom prst="rect">
            <a:avLst/>
          </a:prstGeom>
        </p:spPr>
      </p:pic>
      <p:sp>
        <p:nvSpPr>
          <p:cNvPr id="9" name="TextBox 8"/>
          <p:cNvSpPr txBox="1"/>
          <p:nvPr/>
        </p:nvSpPr>
        <p:spPr>
          <a:xfrm>
            <a:off x="2660073" y="789709"/>
            <a:ext cx="184731" cy="369332"/>
          </a:xfrm>
          <a:prstGeom prst="rect">
            <a:avLst/>
          </a:prstGeom>
          <a:noFill/>
        </p:spPr>
        <p:txBody>
          <a:bodyPr wrap="none" rtlCol="0">
            <a:spAutoFit/>
          </a:bodyPr>
          <a:lstStyle/>
          <a:p>
            <a:endParaRPr lang="en-US" dirty="0"/>
          </a:p>
        </p:txBody>
      </p:sp>
      <p:sp>
        <p:nvSpPr>
          <p:cNvPr id="11" name="TextBox 10"/>
          <p:cNvSpPr txBox="1"/>
          <p:nvPr/>
        </p:nvSpPr>
        <p:spPr>
          <a:xfrm>
            <a:off x="807027" y="1516682"/>
            <a:ext cx="10577945" cy="923330"/>
          </a:xfrm>
          <a:prstGeom prst="rect">
            <a:avLst/>
          </a:prstGeom>
          <a:solidFill>
            <a:schemeClr val="bg1"/>
          </a:solidFill>
          <a:ln w="57150">
            <a:solidFill>
              <a:schemeClr val="tx1"/>
            </a:solidFill>
          </a:ln>
        </p:spPr>
        <p:txBody>
          <a:bodyPr wrap="square" rtlCol="0">
            <a:spAutoFit/>
          </a:bodyPr>
          <a:lstStyle/>
          <a:p>
            <a:pPr algn="ctr"/>
            <a:r>
              <a:rPr lang="en-US" sz="5400" dirty="0" smtClean="0">
                <a:solidFill>
                  <a:schemeClr val="tx1">
                    <a:lumMod val="95000"/>
                    <a:lumOff val="5000"/>
                  </a:schemeClr>
                </a:solidFill>
              </a:rPr>
              <a:t>Common Poisons of Dogs and Cats</a:t>
            </a:r>
            <a:endParaRPr lang="en-US" sz="5400" dirty="0">
              <a:solidFill>
                <a:schemeClr val="tx1">
                  <a:lumMod val="95000"/>
                  <a:lumOff val="5000"/>
                </a:schemeClr>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59294929"/>
      </p:ext>
    </p:extLst>
  </p:cSld>
  <p:clrMapOvr>
    <a:masterClrMapping/>
  </p:clrMapOvr>
  <mc:AlternateContent xmlns:mc="http://schemas.openxmlformats.org/markup-compatibility/2006">
    <mc:Choice xmlns:p14="http://schemas.microsoft.com/office/powerpoint/2010/main" Requires="p14">
      <p:transition spd="slow" p14:dur="2000" advTm="10914"/>
    </mc:Choice>
    <mc:Fallback>
      <p:transition spd="slow" advTm="10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16631"/>
          <a:stretch/>
        </p:blipFill>
        <p:spPr>
          <a:xfrm>
            <a:off x="1309255" y="1602859"/>
            <a:ext cx="3491345" cy="4410148"/>
          </a:xfrm>
          <a:prstGeom prst="rect">
            <a:avLst/>
          </a:prstGeom>
        </p:spPr>
      </p:pic>
      <p:sp>
        <p:nvSpPr>
          <p:cNvPr id="2" name="Title 1"/>
          <p:cNvSpPr>
            <a:spLocks noGrp="1"/>
          </p:cNvSpPr>
          <p:nvPr>
            <p:ph type="title"/>
          </p:nvPr>
        </p:nvSpPr>
        <p:spPr>
          <a:xfrm>
            <a:off x="813486" y="338856"/>
            <a:ext cx="3189669" cy="1128417"/>
          </a:xfrm>
          <a:ln w="57150">
            <a:solidFill>
              <a:schemeClr val="tx1"/>
            </a:solidFill>
          </a:ln>
        </p:spPr>
        <p:txBody>
          <a:bodyPr vert="horz" lIns="91440" tIns="45720" rIns="91440" bIns="45720" rtlCol="0" anchor="ctr">
            <a:normAutofit/>
          </a:bodyPr>
          <a:lstStyle/>
          <a:p>
            <a:pPr algn="ctr"/>
            <a:r>
              <a:rPr lang="en-US" sz="5200" dirty="0"/>
              <a:t>Chocolate</a:t>
            </a:r>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355770" y="1876352"/>
            <a:ext cx="4709706" cy="3863162"/>
          </a:xfrm>
        </p:spPr>
      </p:pic>
      <p:sp>
        <p:nvSpPr>
          <p:cNvPr id="3" name="TextBox 2"/>
          <p:cNvSpPr txBox="1"/>
          <p:nvPr/>
        </p:nvSpPr>
        <p:spPr>
          <a:xfrm>
            <a:off x="1953491" y="5962115"/>
            <a:ext cx="2049664" cy="461665"/>
          </a:xfrm>
          <a:prstGeom prst="rect">
            <a:avLst/>
          </a:prstGeom>
          <a:noFill/>
        </p:spPr>
        <p:txBody>
          <a:bodyPr wrap="none" rtlCol="0">
            <a:spAutoFit/>
          </a:bodyPr>
          <a:lstStyle/>
          <a:p>
            <a:r>
              <a:rPr lang="en-US" sz="2400" smtClean="0"/>
              <a:t>Upset stomach</a:t>
            </a:r>
            <a:endParaRPr lang="en-US" sz="2400"/>
          </a:p>
        </p:txBody>
      </p:sp>
      <p:sp>
        <p:nvSpPr>
          <p:cNvPr id="6" name="TextBox 5"/>
          <p:cNvSpPr txBox="1"/>
          <p:nvPr/>
        </p:nvSpPr>
        <p:spPr>
          <a:xfrm>
            <a:off x="7437678" y="5962114"/>
            <a:ext cx="2545890" cy="461665"/>
          </a:xfrm>
          <a:prstGeom prst="rect">
            <a:avLst/>
          </a:prstGeom>
          <a:noFill/>
        </p:spPr>
        <p:txBody>
          <a:bodyPr wrap="none" rtlCol="0">
            <a:spAutoFit/>
          </a:bodyPr>
          <a:lstStyle/>
          <a:p>
            <a:r>
              <a:rPr lang="en-US" sz="2400" dirty="0" smtClean="0"/>
              <a:t>Changes heart rate</a:t>
            </a:r>
            <a:endParaRPr lang="en-US" sz="2400"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00059197"/>
      </p:ext>
    </p:extLst>
  </p:cSld>
  <p:clrMapOvr>
    <a:masterClrMapping/>
  </p:clrMapOvr>
  <mc:AlternateContent xmlns:mc="http://schemas.openxmlformats.org/markup-compatibility/2006">
    <mc:Choice xmlns:p14="http://schemas.microsoft.com/office/powerpoint/2010/main" Requires="p14">
      <p:transition spd="slow" p14:dur="2000" advTm="20104"/>
    </mc:Choice>
    <mc:Fallback>
      <p:transition spd="slow" advTm="2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110" y="444845"/>
            <a:ext cx="4337672" cy="1672152"/>
          </a:xfrm>
          <a:ln w="57150">
            <a:solidFill>
              <a:schemeClr val="tx1"/>
            </a:solidFill>
          </a:ln>
        </p:spPr>
        <p:txBody>
          <a:bodyPr>
            <a:noAutofit/>
          </a:bodyPr>
          <a:lstStyle/>
          <a:p>
            <a:pPr algn="ctr"/>
            <a:r>
              <a:rPr lang="en-US" sz="5400" dirty="0" smtClean="0"/>
              <a:t>Holiday Chocolates</a:t>
            </a:r>
            <a:endParaRPr lang="en-US" sz="5400"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543020" y="2888294"/>
            <a:ext cx="3478762" cy="3466470"/>
          </a:xfr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9374" r="18011"/>
          <a:stretch/>
        </p:blipFill>
        <p:spPr>
          <a:xfrm>
            <a:off x="414480" y="2839218"/>
            <a:ext cx="3824966" cy="351554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8191" y="2839219"/>
            <a:ext cx="3515546" cy="3515546"/>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23813892"/>
      </p:ext>
    </p:extLst>
  </p:cSld>
  <p:clrMapOvr>
    <a:masterClrMapping/>
  </p:clrMapOvr>
  <mc:AlternateContent xmlns:mc="http://schemas.openxmlformats.org/markup-compatibility/2006">
    <mc:Choice xmlns:p14="http://schemas.microsoft.com/office/powerpoint/2010/main" Requires="p14">
      <p:transition spd="slow" p14:dur="2000" advTm="19116"/>
    </mc:Choice>
    <mc:Fallback>
      <p:transition spd="slow" advTm="19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3333" y="397640"/>
            <a:ext cx="2505333" cy="1325563"/>
          </a:xfrm>
          <a:ln w="57150">
            <a:solidFill>
              <a:schemeClr val="tx1"/>
            </a:solidFill>
          </a:ln>
        </p:spPr>
        <p:txBody>
          <a:bodyPr>
            <a:noAutofit/>
          </a:bodyPr>
          <a:lstStyle/>
          <a:p>
            <a:pPr algn="ctr"/>
            <a:r>
              <a:rPr lang="en-CA" sz="5400" dirty="0" smtClean="0"/>
              <a:t>Grapes</a:t>
            </a:r>
            <a:endParaRPr lang="en-CA" sz="5400" dirty="0"/>
          </a:p>
        </p:txBody>
      </p:sp>
      <p:sp>
        <p:nvSpPr>
          <p:cNvPr id="3" name="Content Placeholder 2"/>
          <p:cNvSpPr>
            <a:spLocks noGrp="1"/>
          </p:cNvSpPr>
          <p:nvPr>
            <p:ph idx="1"/>
          </p:nvPr>
        </p:nvSpPr>
        <p:spPr/>
        <p:txBody>
          <a:bodyPr/>
          <a:lstStyle/>
          <a:p>
            <a:r>
              <a:rPr lang="en-CA" dirty="0" smtClean="0"/>
              <a:t>Toxic to dogs</a:t>
            </a:r>
          </a:p>
          <a:p>
            <a:r>
              <a:rPr lang="en-CA" dirty="0" smtClean="0"/>
              <a:t>If grapes are toxic to dogs what other food could be toxic?</a:t>
            </a:r>
            <a:endParaRPr lang="en-CA" dirty="0"/>
          </a:p>
        </p:txBody>
      </p:sp>
      <p:pic>
        <p:nvPicPr>
          <p:cNvPr id="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3563" y="2956430"/>
            <a:ext cx="4155018" cy="330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1867" y="2966516"/>
            <a:ext cx="5491933" cy="3398133"/>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37925038"/>
      </p:ext>
    </p:extLst>
  </p:cSld>
  <p:clrMapOvr>
    <a:masterClrMapping/>
  </p:clrMapOvr>
  <mc:AlternateContent xmlns:mc="http://schemas.openxmlformats.org/markup-compatibility/2006">
    <mc:Choice xmlns:p14="http://schemas.microsoft.com/office/powerpoint/2010/main" Requires="p14">
      <p:transition spd="slow" p14:dur="2000" advTm="52131"/>
    </mc:Choice>
    <mc:Fallback>
      <p:transition spd="slow" advTm="52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6320" y="475718"/>
            <a:ext cx="3560805" cy="1325563"/>
          </a:xfrm>
          <a:ln w="57150">
            <a:solidFill>
              <a:schemeClr val="tx1"/>
            </a:solidFill>
          </a:ln>
        </p:spPr>
        <p:txBody>
          <a:bodyPr/>
          <a:lstStyle/>
          <a:p>
            <a:pPr algn="ctr"/>
            <a:r>
              <a:rPr lang="en-CA" sz="5400" dirty="0" smtClean="0"/>
              <a:t>Raisins</a:t>
            </a:r>
            <a:r>
              <a:rPr lang="en-CA" dirty="0" smtClean="0"/>
              <a:t>!</a:t>
            </a:r>
            <a:endParaRPr lang="en-CA" dirty="0"/>
          </a:p>
        </p:txBody>
      </p:sp>
      <p:pic>
        <p:nvPicPr>
          <p:cNvPr id="4"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434138" y="2223945"/>
            <a:ext cx="4114800" cy="41148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59842" y="2498340"/>
            <a:ext cx="4029076" cy="302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187533" y="5605231"/>
            <a:ext cx="2556164" cy="461665"/>
          </a:xfrm>
          <a:prstGeom prst="rect">
            <a:avLst/>
          </a:prstGeom>
          <a:noFill/>
        </p:spPr>
        <p:txBody>
          <a:bodyPr wrap="square" rtlCol="0">
            <a:spAutoFit/>
          </a:bodyPr>
          <a:lstStyle/>
          <a:p>
            <a:r>
              <a:rPr lang="en-US" sz="2400" smtClean="0"/>
              <a:t>Dehydrated grapes</a:t>
            </a:r>
            <a:endParaRPr lang="en-US" sz="240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24791388"/>
      </p:ext>
    </p:extLst>
  </p:cSld>
  <p:clrMapOvr>
    <a:masterClrMapping/>
  </p:clrMapOvr>
  <mc:AlternateContent xmlns:mc="http://schemas.openxmlformats.org/markup-compatibility/2006">
    <mc:Choice xmlns:p14="http://schemas.microsoft.com/office/powerpoint/2010/main" Requires="p14">
      <p:transition spd="slow" p14:dur="2000" advTm="11201"/>
    </mc:Choice>
    <mc:Fallback>
      <p:transition spd="slow" advTm="1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2150" y="636973"/>
            <a:ext cx="6921843" cy="1325563"/>
          </a:xfrm>
          <a:ln w="57150">
            <a:solidFill>
              <a:schemeClr val="tx1"/>
            </a:solidFill>
          </a:ln>
        </p:spPr>
        <p:txBody>
          <a:bodyPr>
            <a:normAutofit/>
          </a:bodyPr>
          <a:lstStyle/>
          <a:p>
            <a:pPr algn="ctr"/>
            <a:r>
              <a:rPr lang="en-CA" sz="5400" dirty="0" smtClean="0"/>
              <a:t>Sugar free candies</a:t>
            </a:r>
            <a:endParaRPr lang="en-CA" sz="5400" dirty="0"/>
          </a:p>
        </p:txBody>
      </p:sp>
      <p:pic>
        <p:nvPicPr>
          <p:cNvPr id="4" name="Picture 6"/>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bwMode="auto">
          <a:xfrm>
            <a:off x="6345493" y="2745370"/>
            <a:ext cx="4064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06469" y="2217618"/>
            <a:ext cx="4230504" cy="423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506776"/>
      </p:ext>
    </p:extLst>
  </p:cSld>
  <p:clrMapOvr>
    <a:masterClrMapping/>
  </p:clrMapOvr>
  <mc:AlternateContent xmlns:mc="http://schemas.openxmlformats.org/markup-compatibility/2006">
    <mc:Choice xmlns:p14="http://schemas.microsoft.com/office/powerpoint/2010/main" Requires="p14">
      <p:transition spd="slow" p14:dur="2000" advTm="38224"/>
    </mc:Choice>
    <mc:Fallback>
      <p:transition spd="slow" advTm="3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30246" y="500062"/>
            <a:ext cx="3931508" cy="1325563"/>
          </a:xfrm>
          <a:ln w="57150">
            <a:solidFill>
              <a:schemeClr val="tx1"/>
            </a:solidFill>
          </a:ln>
        </p:spPr>
        <p:txBody>
          <a:bodyPr>
            <a:normAutofit/>
          </a:bodyPr>
          <a:lstStyle/>
          <a:p>
            <a:pPr algn="ctr"/>
            <a:r>
              <a:rPr lang="en-CA" sz="5400" smtClean="0"/>
              <a:t>Tylenol</a:t>
            </a:r>
            <a:endParaRPr lang="en-CA" sz="54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64" y="1964379"/>
            <a:ext cx="4250725" cy="4250725"/>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515" b="6029"/>
          <a:stretch/>
        </p:blipFill>
        <p:spPr>
          <a:xfrm>
            <a:off x="5659393" y="2383138"/>
            <a:ext cx="5554363" cy="3346304"/>
          </a:xfrm>
          <a:prstGeom prst="rect">
            <a:avLst/>
          </a:prstGeom>
        </p:spPr>
      </p:pic>
      <p:sp>
        <p:nvSpPr>
          <p:cNvPr id="7" name="TextBox 6"/>
          <p:cNvSpPr txBox="1"/>
          <p:nvPr/>
        </p:nvSpPr>
        <p:spPr>
          <a:xfrm>
            <a:off x="7075688" y="5953494"/>
            <a:ext cx="2721771" cy="523220"/>
          </a:xfrm>
          <a:prstGeom prst="rect">
            <a:avLst/>
          </a:prstGeom>
          <a:noFill/>
        </p:spPr>
        <p:txBody>
          <a:bodyPr wrap="none" rtlCol="0">
            <a:spAutoFit/>
          </a:bodyPr>
          <a:lstStyle/>
          <a:p>
            <a:r>
              <a:rPr lang="en-US" sz="2800" smtClean="0"/>
              <a:t>Poisonous to cats</a:t>
            </a:r>
            <a:endParaRPr lang="en-US" sz="280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85366749"/>
      </p:ext>
    </p:extLst>
  </p:cSld>
  <p:clrMapOvr>
    <a:masterClrMapping/>
  </p:clrMapOvr>
  <mc:AlternateContent xmlns:mc="http://schemas.openxmlformats.org/markup-compatibility/2006">
    <mc:Choice xmlns:p14="http://schemas.microsoft.com/office/powerpoint/2010/main" Requires="p14">
      <p:transition spd="slow" p14:dur="2000" advTm="15734"/>
    </mc:Choice>
    <mc:Fallback>
      <p:transition spd="slow" advTm="15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5046" y="409776"/>
            <a:ext cx="3931508" cy="1325563"/>
          </a:xfrm>
          <a:ln w="57150">
            <a:solidFill>
              <a:schemeClr val="tx1"/>
            </a:solidFill>
          </a:ln>
        </p:spPr>
        <p:txBody>
          <a:bodyPr>
            <a:normAutofit/>
          </a:bodyPr>
          <a:lstStyle/>
          <a:p>
            <a:pPr algn="ctr"/>
            <a:r>
              <a:rPr lang="en-CA" sz="5400" smtClean="0"/>
              <a:t>Tylenol</a:t>
            </a:r>
            <a:endParaRPr lang="en-CA" sz="54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6984" y="34008"/>
            <a:ext cx="3655693" cy="207709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418" y="2480901"/>
            <a:ext cx="5042415" cy="378927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3086" y="2517321"/>
            <a:ext cx="5715000" cy="3752850"/>
          </a:xfrm>
          <a:prstGeom prst="rect">
            <a:avLst/>
          </a:prstGeom>
        </p:spPr>
      </p:pic>
      <p:sp>
        <p:nvSpPr>
          <p:cNvPr id="10" name="TextBox 9"/>
          <p:cNvSpPr txBox="1"/>
          <p:nvPr/>
        </p:nvSpPr>
        <p:spPr>
          <a:xfrm>
            <a:off x="7336970" y="6201216"/>
            <a:ext cx="2635722" cy="461665"/>
          </a:xfrm>
          <a:prstGeom prst="rect">
            <a:avLst/>
          </a:prstGeom>
          <a:noFill/>
        </p:spPr>
        <p:txBody>
          <a:bodyPr wrap="none" rtlCol="0">
            <a:spAutoFit/>
          </a:bodyPr>
          <a:lstStyle/>
          <a:p>
            <a:r>
              <a:rPr lang="en-US" sz="2400" smtClean="0"/>
              <a:t>Damage to the liver</a:t>
            </a:r>
            <a:endParaRPr lang="en-US" sz="2400"/>
          </a:p>
        </p:txBody>
      </p:sp>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6857081"/>
      </p:ext>
    </p:extLst>
  </p:cSld>
  <p:clrMapOvr>
    <a:masterClrMapping/>
  </p:clrMapOvr>
  <mc:AlternateContent xmlns:mc="http://schemas.openxmlformats.org/markup-compatibility/2006">
    <mc:Choice xmlns:p14="http://schemas.microsoft.com/office/powerpoint/2010/main" Requires="p14">
      <p:transition spd="slow" p14:dur="2000" advTm="20325"/>
    </mc:Choice>
    <mc:Fallback>
      <p:transition spd="slow" advTm="20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95145" y="2590800"/>
            <a:ext cx="5419670" cy="3931558"/>
          </a:xfrm>
        </p:spPr>
      </p:pic>
      <p:sp>
        <p:nvSpPr>
          <p:cNvPr id="4" name="Title 1"/>
          <p:cNvSpPr>
            <a:spLocks noGrp="1"/>
          </p:cNvSpPr>
          <p:nvPr>
            <p:ph type="title"/>
          </p:nvPr>
        </p:nvSpPr>
        <p:spPr>
          <a:xfrm>
            <a:off x="838199" y="817336"/>
            <a:ext cx="4125686" cy="1325563"/>
          </a:xfrm>
          <a:ln w="57150">
            <a:solidFill>
              <a:schemeClr val="tx1"/>
            </a:solidFill>
          </a:ln>
        </p:spPr>
        <p:txBody>
          <a:bodyPr>
            <a:normAutofit/>
          </a:bodyPr>
          <a:lstStyle/>
          <a:p>
            <a:pPr algn="ctr"/>
            <a:r>
              <a:rPr lang="en-CA" sz="5400" smtClean="0"/>
              <a:t>Antifreeze</a:t>
            </a:r>
            <a:endParaRPr lang="en-CA" sz="540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5746" y="2590800"/>
            <a:ext cx="5604003" cy="3931558"/>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8860" r="16971"/>
          <a:stretch/>
        </p:blipFill>
        <p:spPr>
          <a:xfrm>
            <a:off x="5914815" y="369434"/>
            <a:ext cx="2184483" cy="294526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56823" y="369434"/>
            <a:ext cx="2903806" cy="2079125"/>
          </a:xfrm>
          <a:prstGeom prst="rect">
            <a:avLst/>
          </a:prstGeom>
        </p:spPr>
      </p:pic>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37335647"/>
      </p:ext>
    </p:extLst>
  </p:cSld>
  <p:clrMapOvr>
    <a:masterClrMapping/>
  </p:clrMapOvr>
  <mc:AlternateContent xmlns:mc="http://schemas.openxmlformats.org/markup-compatibility/2006">
    <mc:Choice xmlns:p14="http://schemas.microsoft.com/office/powerpoint/2010/main" Requires="p14">
      <p:transition spd="slow" p14:dur="2000" advTm="23186"/>
    </mc:Choice>
    <mc:Fallback>
      <p:transition spd="slow" advTm="23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10635" y="544286"/>
            <a:ext cx="11115308" cy="5835537"/>
          </a:xfr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2110922"/>
      </p:ext>
    </p:extLst>
  </p:cSld>
  <p:clrMapOvr>
    <a:masterClrMapping/>
  </p:clrMapOvr>
  <mc:AlternateContent xmlns:mc="http://schemas.openxmlformats.org/markup-compatibility/2006">
    <mc:Choice xmlns:p14="http://schemas.microsoft.com/office/powerpoint/2010/main" Requires="p14">
      <p:transition spd="slow" p14:dur="2000" advTm="25607"/>
    </mc:Choice>
    <mc:Fallback>
      <p:transition spd="slow" advTm="25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32654" cy="1325563"/>
          </a:xfrm>
          <a:ln w="57150">
            <a:solidFill>
              <a:schemeClr val="tx1"/>
            </a:solidFill>
          </a:ln>
        </p:spPr>
        <p:txBody>
          <a:bodyPr>
            <a:noAutofit/>
          </a:bodyPr>
          <a:lstStyle/>
          <a:p>
            <a:pPr algn="ctr"/>
            <a:r>
              <a:rPr lang="en-CA" sz="5400" smtClean="0"/>
              <a:t>Some Plants </a:t>
            </a:r>
            <a:endParaRPr lang="en-CA" sz="5400" dirty="0"/>
          </a:p>
        </p:txBody>
      </p:sp>
      <p:sp>
        <p:nvSpPr>
          <p:cNvPr id="3" name="Content Placeholder 2"/>
          <p:cNvSpPr>
            <a:spLocks noGrp="1"/>
          </p:cNvSpPr>
          <p:nvPr>
            <p:ph idx="1"/>
          </p:nvPr>
        </p:nvSpPr>
        <p:spPr>
          <a:xfrm>
            <a:off x="1505465" y="2068760"/>
            <a:ext cx="2028568" cy="670440"/>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CA" sz="4000" smtClean="0"/>
              <a:t>Lilies</a:t>
            </a:r>
            <a:endParaRPr lang="en-CA" sz="40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CA"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585" y="3117273"/>
            <a:ext cx="5305253" cy="351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0571" y="0"/>
            <a:ext cx="6531429" cy="6858000"/>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3518779"/>
      </p:ext>
    </p:extLst>
  </p:cSld>
  <p:clrMapOvr>
    <a:masterClrMapping/>
  </p:clrMapOvr>
  <mc:AlternateContent xmlns:mc="http://schemas.openxmlformats.org/markup-compatibility/2006">
    <mc:Choice xmlns:p14="http://schemas.microsoft.com/office/powerpoint/2010/main" Requires="p14">
      <p:transition spd="slow" p14:dur="2000" advTm="32321"/>
    </mc:Choice>
    <mc:Fallback>
      <p:transition spd="slow" advTm="32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7000"/>
            <a:lum/>
          </a:blip>
          <a:srcRect/>
          <a:stretch>
            <a:fillRect t="-21000" b="-32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0789" y="1491841"/>
            <a:ext cx="5482852" cy="4735190"/>
          </a:xfrm>
          <a:prstGeom prst="rect">
            <a:avLst/>
          </a:prstGeom>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7652" r="14166"/>
          <a:stretch/>
        </p:blipFill>
        <p:spPr>
          <a:xfrm>
            <a:off x="815687" y="1487391"/>
            <a:ext cx="4308764" cy="4739640"/>
          </a:xfrm>
          <a:prstGeom prst="rect">
            <a:avLst/>
          </a:prstGeom>
        </p:spPr>
      </p:pic>
      <p:sp>
        <p:nvSpPr>
          <p:cNvPr id="7" name="Title 1"/>
          <p:cNvSpPr>
            <a:spLocks noGrp="1"/>
          </p:cNvSpPr>
          <p:nvPr>
            <p:ph type="title"/>
          </p:nvPr>
        </p:nvSpPr>
        <p:spPr>
          <a:xfrm>
            <a:off x="1014377" y="195943"/>
            <a:ext cx="3911384" cy="1045029"/>
          </a:xfrm>
          <a:solidFill>
            <a:schemeClr val="bg1"/>
          </a:solidFill>
          <a:ln w="57150">
            <a:solidFill>
              <a:schemeClr val="tx1"/>
            </a:solidFill>
          </a:ln>
        </p:spPr>
        <p:txBody>
          <a:bodyPr/>
          <a:lstStyle/>
          <a:p>
            <a:pPr algn="ctr"/>
            <a:r>
              <a:rPr lang="en-CA" smtClean="0">
                <a:latin typeface="Calibri" charset="0"/>
                <a:ea typeface="Calibri" charset="0"/>
                <a:cs typeface="Calibri" charset="0"/>
              </a:rPr>
              <a:t>Who am I?</a:t>
            </a:r>
            <a:endParaRPr lang="en-CA" dirty="0">
              <a:latin typeface="Calibri" charset="0"/>
              <a:ea typeface="Calibri" charset="0"/>
              <a:cs typeface="Calibri" charset="0"/>
            </a:endParaRP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18530518"/>
      </p:ext>
    </p:extLst>
  </p:cSld>
  <p:clrMapOvr>
    <a:masterClrMapping/>
  </p:clrMapOvr>
  <mc:AlternateContent xmlns:mc="http://schemas.openxmlformats.org/markup-compatibility/2006">
    <mc:Choice xmlns:p14="http://schemas.microsoft.com/office/powerpoint/2010/main" Requires="p14">
      <p:transition spd="slow" p14:dur="2000" advTm="8568"/>
    </mc:Choice>
    <mc:Fallback>
      <p:transition spd="slow" advTm="8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916" y="315698"/>
            <a:ext cx="5686168" cy="1325563"/>
          </a:xfrm>
          <a:ln w="57150">
            <a:solidFill>
              <a:schemeClr val="tx1"/>
            </a:solidFill>
          </a:ln>
        </p:spPr>
        <p:txBody>
          <a:bodyPr>
            <a:normAutofit/>
          </a:bodyPr>
          <a:lstStyle/>
          <a:p>
            <a:pPr algn="ctr"/>
            <a:r>
              <a:rPr lang="en-CA" sz="5400" dirty="0" smtClean="0"/>
              <a:t>Mushrooms</a:t>
            </a:r>
            <a:endParaRPr lang="en-CA" sz="5400" dirty="0"/>
          </a:p>
        </p:txBody>
      </p:sp>
      <p:sp>
        <p:nvSpPr>
          <p:cNvPr id="4" name="TextBox 3"/>
          <p:cNvSpPr txBox="1"/>
          <p:nvPr/>
        </p:nvSpPr>
        <p:spPr>
          <a:xfrm>
            <a:off x="2985918" y="2001795"/>
            <a:ext cx="6220164" cy="523220"/>
          </a:xfrm>
          <a:prstGeom prst="rect">
            <a:avLst/>
          </a:prstGeom>
          <a:noFill/>
        </p:spPr>
        <p:txBody>
          <a:bodyPr wrap="none" rtlCol="0">
            <a:spAutoFit/>
          </a:bodyPr>
          <a:lstStyle/>
          <a:p>
            <a:r>
              <a:rPr lang="en-US" sz="2800" dirty="0" smtClean="0"/>
              <a:t>Can be dangerous for animals </a:t>
            </a:r>
            <a:r>
              <a:rPr lang="en-US" sz="2800" smtClean="0"/>
              <a:t>and people</a:t>
            </a:r>
            <a:endParaRPr lang="en-US" sz="280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5897"/>
          <a:stretch/>
        </p:blipFill>
        <p:spPr>
          <a:xfrm>
            <a:off x="368274" y="2850559"/>
            <a:ext cx="5389975" cy="3818484"/>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r="4089"/>
          <a:stretch/>
        </p:blipFill>
        <p:spPr>
          <a:xfrm>
            <a:off x="6164382" y="2885549"/>
            <a:ext cx="5549403" cy="3853474"/>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89834483"/>
      </p:ext>
    </p:extLst>
  </p:cSld>
  <p:clrMapOvr>
    <a:masterClrMapping/>
  </p:clrMapOvr>
  <mc:AlternateContent xmlns:mc="http://schemas.openxmlformats.org/markup-compatibility/2006">
    <mc:Choice xmlns:p14="http://schemas.microsoft.com/office/powerpoint/2010/main" Requires="p14">
      <p:transition spd="slow" p14:dur="2000" advTm="33969"/>
    </mc:Choice>
    <mc:Fallback>
      <p:transition spd="slow" advTm="33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3329" y="343354"/>
            <a:ext cx="6738257" cy="1325563"/>
          </a:xfrm>
          <a:solidFill>
            <a:schemeClr val="bg1"/>
          </a:solidFill>
          <a:ln w="57150">
            <a:solidFill>
              <a:schemeClr val="tx1"/>
            </a:solidFill>
          </a:ln>
        </p:spPr>
        <p:txBody>
          <a:bodyPr/>
          <a:lstStyle/>
          <a:p>
            <a:pPr algn="ctr"/>
            <a:r>
              <a:rPr lang="en-US" dirty="0" smtClean="0"/>
              <a:t>How to keep </a:t>
            </a:r>
            <a:r>
              <a:rPr lang="en-US" smtClean="0"/>
              <a:t>pets safe? </a:t>
            </a:r>
            <a:endParaRPr lang="en-US"/>
          </a:p>
        </p:txBody>
      </p:sp>
      <p:sp>
        <p:nvSpPr>
          <p:cNvPr id="3" name="Content Placeholder 2"/>
          <p:cNvSpPr>
            <a:spLocks noGrp="1"/>
          </p:cNvSpPr>
          <p:nvPr>
            <p:ph idx="1"/>
          </p:nvPr>
        </p:nvSpPr>
        <p:spPr>
          <a:xfrm>
            <a:off x="838199" y="1930174"/>
            <a:ext cx="5475515" cy="4351338"/>
          </a:xfrm>
        </p:spPr>
        <p:txBody>
          <a:bodyPr>
            <a:normAutofit fontScale="85000" lnSpcReduction="20000"/>
          </a:bodyPr>
          <a:lstStyle/>
          <a:p>
            <a:pPr lvl="0"/>
            <a:r>
              <a:rPr lang="en-CA" sz="3600" dirty="0"/>
              <a:t>Keep </a:t>
            </a:r>
            <a:r>
              <a:rPr lang="en-CA" sz="3600" dirty="0" smtClean="0"/>
              <a:t>toxins in </a:t>
            </a:r>
            <a:r>
              <a:rPr lang="en-CA" sz="3600" dirty="0"/>
              <a:t>a secure safe place that the pet cannot get </a:t>
            </a:r>
            <a:r>
              <a:rPr lang="en-CA" sz="3600" dirty="0" smtClean="0"/>
              <a:t>into</a:t>
            </a:r>
          </a:p>
          <a:p>
            <a:pPr lvl="0"/>
            <a:endParaRPr lang="en-US" sz="3600" dirty="0"/>
          </a:p>
          <a:p>
            <a:pPr lvl="0"/>
            <a:r>
              <a:rPr lang="en-CA" sz="3600" dirty="0"/>
              <a:t>Keep pet food and water available to the animal </a:t>
            </a:r>
            <a:endParaRPr lang="en-CA" sz="3600" dirty="0"/>
          </a:p>
          <a:p>
            <a:pPr lvl="0"/>
            <a:endParaRPr lang="en-US" sz="3600" dirty="0"/>
          </a:p>
          <a:p>
            <a:pPr lvl="0"/>
            <a:r>
              <a:rPr lang="en-CA" sz="3600" dirty="0"/>
              <a:t>Tell your friends and family about common poisons so they do not accidentally feed a pet these</a:t>
            </a:r>
            <a:endParaRPr lang="en-US" sz="3600" dirty="0"/>
          </a:p>
          <a:p>
            <a:endParaRPr lang="en-US" sz="36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2399" y="1930174"/>
            <a:ext cx="5428343" cy="4071257"/>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09369773"/>
      </p:ext>
    </p:extLst>
  </p:cSld>
  <p:clrMapOvr>
    <a:masterClrMapping/>
  </p:clrMapOvr>
  <mc:AlternateContent xmlns:mc="http://schemas.openxmlformats.org/markup-compatibility/2006">
    <mc:Choice xmlns:p14="http://schemas.microsoft.com/office/powerpoint/2010/main" Requires="p14">
      <p:transition spd="slow" p14:dur="2000" advTm="33352"/>
    </mc:Choice>
    <mc:Fallback>
      <p:transition spd="slow" advTm="33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285" y="408668"/>
            <a:ext cx="11103429" cy="1325563"/>
          </a:xfrm>
          <a:solidFill>
            <a:schemeClr val="bg1"/>
          </a:solidFill>
          <a:ln w="57150">
            <a:solidFill>
              <a:schemeClr val="tx1"/>
            </a:solidFill>
          </a:ln>
        </p:spPr>
        <p:txBody>
          <a:bodyPr>
            <a:normAutofit fontScale="90000"/>
          </a:bodyPr>
          <a:lstStyle/>
          <a:p>
            <a:pPr algn="ctr"/>
            <a:r>
              <a:rPr lang="en-CA" dirty="0" smtClean="0"/>
              <a:t/>
            </a:r>
            <a:br>
              <a:rPr lang="en-CA" dirty="0" smtClean="0"/>
            </a:br>
            <a:r>
              <a:rPr lang="en-CA" dirty="0" smtClean="0"/>
              <a:t>What </a:t>
            </a:r>
            <a:r>
              <a:rPr lang="en-CA" dirty="0"/>
              <a:t>to do if I think my pet has eaten something poisonous?</a:t>
            </a:r>
            <a:r>
              <a:rPr lang="en-US" dirty="0"/>
              <a:t/>
            </a:r>
            <a:br>
              <a:rPr lang="en-US" dirty="0"/>
            </a:br>
            <a:endParaRPr lang="en-US" dirty="0"/>
          </a:p>
        </p:txBody>
      </p:sp>
      <p:sp>
        <p:nvSpPr>
          <p:cNvPr id="3" name="Content Placeholder 2"/>
          <p:cNvSpPr>
            <a:spLocks noGrp="1"/>
          </p:cNvSpPr>
          <p:nvPr>
            <p:ph idx="1"/>
          </p:nvPr>
        </p:nvSpPr>
        <p:spPr>
          <a:xfrm>
            <a:off x="5475514" y="2130425"/>
            <a:ext cx="6172200" cy="4351338"/>
          </a:xfrm>
        </p:spPr>
        <p:txBody>
          <a:bodyPr/>
          <a:lstStyle/>
          <a:p>
            <a:pPr lvl="0"/>
            <a:r>
              <a:rPr lang="en-CA" sz="4000" dirty="0"/>
              <a:t>Tell an adult right away</a:t>
            </a:r>
            <a:endParaRPr lang="en-US" sz="4000" dirty="0"/>
          </a:p>
          <a:p>
            <a:pPr lvl="0"/>
            <a:r>
              <a:rPr lang="en-CA" sz="4000" dirty="0"/>
              <a:t>With an adult, call a veterinary clinic or Pet Poison Helpline to </a:t>
            </a:r>
            <a:r>
              <a:rPr lang="en-CA" sz="4000" dirty="0" smtClean="0"/>
              <a:t>learn how </a:t>
            </a:r>
            <a:r>
              <a:rPr lang="en-CA" sz="4000" dirty="0"/>
              <a:t>to help the animal if they are sick or could be sick </a:t>
            </a:r>
            <a:endParaRPr lang="en-US" sz="4000" dirty="0"/>
          </a:p>
          <a:p>
            <a:endParaRPr lang="en-US"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6190" t="-635" r="23096" b="635"/>
          <a:stretch/>
        </p:blipFill>
        <p:spPr>
          <a:xfrm>
            <a:off x="1164772" y="2130425"/>
            <a:ext cx="3439885" cy="4249270"/>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97229001"/>
      </p:ext>
    </p:extLst>
  </p:cSld>
  <p:clrMapOvr>
    <a:masterClrMapping/>
  </p:clrMapOvr>
  <mc:AlternateContent xmlns:mc="http://schemas.openxmlformats.org/markup-compatibility/2006">
    <mc:Choice xmlns:p14="http://schemas.microsoft.com/office/powerpoint/2010/main" Requires="p14">
      <p:transition spd="slow" p14:dur="2000" advTm="20378"/>
    </mc:Choice>
    <mc:Fallback>
      <p:transition spd="slow" advTm="20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64128" y="343353"/>
            <a:ext cx="9263743" cy="1325563"/>
          </a:xfrm>
          <a:solidFill>
            <a:schemeClr val="bg1"/>
          </a:solidFill>
          <a:ln w="57150">
            <a:solidFill>
              <a:schemeClr val="tx1"/>
            </a:solidFill>
          </a:ln>
        </p:spPr>
        <p:txBody>
          <a:bodyPr>
            <a:normAutofit/>
          </a:bodyPr>
          <a:lstStyle/>
          <a:p>
            <a:pPr algn="ctr"/>
            <a:r>
              <a:rPr lang="en-US" sz="5400" smtClean="0"/>
              <a:t>Thank you for listening </a:t>
            </a:r>
            <a:endParaRPr lang="en-US" sz="5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341" y="1864858"/>
            <a:ext cx="7335316" cy="4796168"/>
          </a:xfrm>
          <a:prstGeom prst="rect">
            <a:avLst/>
          </a:prstGeom>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6795591"/>
      </p:ext>
    </p:extLst>
  </p:cSld>
  <p:clrMapOvr>
    <a:masterClrMapping/>
  </p:clrMapOvr>
  <mc:AlternateContent xmlns:mc="http://schemas.openxmlformats.org/markup-compatibility/2006">
    <mc:Choice xmlns:p14="http://schemas.microsoft.com/office/powerpoint/2010/main" Requires="p14">
      <p:transition spd="slow" p14:dur="2000" advTm="5151"/>
    </mc:Choice>
    <mc:Fallback>
      <p:transition spd="slow" advTm="5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6044" y="366272"/>
            <a:ext cx="7729728" cy="1188720"/>
          </a:xfrm>
          <a:solidFill>
            <a:schemeClr val="bg1"/>
          </a:solidFill>
          <a:ln w="57150">
            <a:solidFill>
              <a:schemeClr val="tx1"/>
            </a:solidFill>
          </a:ln>
        </p:spPr>
        <p:txBody>
          <a:bodyPr/>
          <a:lstStyle/>
          <a:p>
            <a:pPr algn="ctr"/>
            <a:r>
              <a:rPr lang="en-CA" dirty="0">
                <a:latin typeface="Calibri" charset="0"/>
                <a:ea typeface="Calibri" charset="0"/>
                <a:cs typeface="Calibri" charset="0"/>
              </a:rPr>
              <a:t>Where I go to </a:t>
            </a:r>
            <a:r>
              <a:rPr lang="en-CA" dirty="0" smtClean="0">
                <a:latin typeface="Calibri" charset="0"/>
                <a:ea typeface="Calibri" charset="0"/>
                <a:cs typeface="Calibri" charset="0"/>
              </a:rPr>
              <a:t>school</a:t>
            </a:r>
            <a:endParaRPr lang="en-CA" dirty="0">
              <a:latin typeface="Calibri" charset="0"/>
              <a:ea typeface="Calibri" charset="0"/>
              <a:cs typeface="Calibri"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749" y="1967395"/>
            <a:ext cx="5056051" cy="2898583"/>
          </a:xfrm>
          <a:prstGeom prst="rect">
            <a:avLst/>
          </a:prstGeom>
        </p:spPr>
      </p:pic>
      <p:sp>
        <p:nvSpPr>
          <p:cNvPr id="7" name="TextBox 6"/>
          <p:cNvSpPr txBox="1"/>
          <p:nvPr/>
        </p:nvSpPr>
        <p:spPr>
          <a:xfrm>
            <a:off x="7145602" y="5141870"/>
            <a:ext cx="3458063" cy="461665"/>
          </a:xfrm>
          <a:prstGeom prst="rect">
            <a:avLst/>
          </a:prstGeom>
          <a:solidFill>
            <a:schemeClr val="bg1"/>
          </a:solidFill>
          <a:ln>
            <a:solidFill>
              <a:schemeClr val="tx1"/>
            </a:solidFill>
          </a:ln>
        </p:spPr>
        <p:txBody>
          <a:bodyPr wrap="none" rtlCol="0">
            <a:spAutoFit/>
          </a:bodyPr>
          <a:lstStyle/>
          <a:p>
            <a:r>
              <a:rPr lang="en-US" sz="2400" b="1" dirty="0" smtClean="0"/>
              <a:t>Saskatoon</a:t>
            </a:r>
            <a:r>
              <a:rPr lang="en-US" sz="2400" b="1" smtClean="0"/>
              <a:t>, Saskatchewan</a:t>
            </a:r>
            <a:endParaRPr lang="en-US" sz="2400" b="1"/>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7609" r="22857" b="5815"/>
          <a:stretch/>
        </p:blipFill>
        <p:spPr>
          <a:xfrm rot="5400000">
            <a:off x="1131041" y="1932399"/>
            <a:ext cx="4404037" cy="447403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9840083"/>
      </p:ext>
    </p:extLst>
  </p:cSld>
  <p:clrMapOvr>
    <a:masterClrMapping/>
  </p:clrMapOvr>
  <mc:AlternateContent xmlns:mc="http://schemas.openxmlformats.org/markup-compatibility/2006">
    <mc:Choice xmlns:p14="http://schemas.microsoft.com/office/powerpoint/2010/main" Requires="p14">
      <p:transition spd="slow" p14:dur="2000" advTm="10740"/>
    </mc:Choice>
    <mc:Fallback>
      <p:transition spd="slow" advTm="10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7000"/>
            <a:lum/>
          </a:blip>
          <a:srcRect/>
          <a:stretch>
            <a:fillRect t="-21000" b="-3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6694" y="334509"/>
            <a:ext cx="2402830" cy="955448"/>
          </a:xfrm>
          <a:solidFill>
            <a:schemeClr val="bg1"/>
          </a:solidFill>
          <a:ln w="57150">
            <a:solidFill>
              <a:schemeClr val="tx1"/>
            </a:solidFill>
          </a:ln>
        </p:spPr>
        <p:txBody>
          <a:bodyPr/>
          <a:lstStyle/>
          <a:p>
            <a:pPr algn="ctr"/>
            <a:r>
              <a:rPr lang="en-US" dirty="0" smtClean="0">
                <a:latin typeface="Calibri" charset="0"/>
                <a:ea typeface="Calibri" charset="0"/>
                <a:cs typeface="Calibri" charset="0"/>
              </a:rPr>
              <a:t>My</a:t>
            </a:r>
            <a:r>
              <a:rPr lang="en-US" dirty="0" smtClean="0"/>
              <a:t> </a:t>
            </a:r>
            <a:r>
              <a:rPr lang="en-US" dirty="0" smtClean="0">
                <a:latin typeface="Calibri" charset="0"/>
                <a:ea typeface="Calibri" charset="0"/>
                <a:cs typeface="Calibri" charset="0"/>
              </a:rPr>
              <a:t>Pets</a:t>
            </a:r>
            <a:endParaRPr lang="en-US" dirty="0">
              <a:latin typeface="Calibri" charset="0"/>
              <a:ea typeface="Calibri" charset="0"/>
              <a:cs typeface="Calibri" charset="0"/>
            </a:endParaRP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8270" b="16625"/>
          <a:stretch/>
        </p:blipFill>
        <p:spPr>
          <a:xfrm>
            <a:off x="746053" y="1289957"/>
            <a:ext cx="3717090" cy="496309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132689" y="1910345"/>
            <a:ext cx="4963090" cy="3722318"/>
          </a:xfrm>
          <a:prstGeom prst="rect">
            <a:avLst/>
          </a:prstGeom>
        </p:spPr>
      </p:pic>
      <p:sp>
        <p:nvSpPr>
          <p:cNvPr id="3" name="TextBox 2"/>
          <p:cNvSpPr txBox="1"/>
          <p:nvPr/>
        </p:nvSpPr>
        <p:spPr>
          <a:xfrm>
            <a:off x="2111828" y="6253049"/>
            <a:ext cx="1371600" cy="523220"/>
          </a:xfrm>
          <a:prstGeom prst="rect">
            <a:avLst/>
          </a:prstGeom>
          <a:noFill/>
        </p:spPr>
        <p:txBody>
          <a:bodyPr wrap="square" rtlCol="0">
            <a:spAutoFit/>
          </a:bodyPr>
          <a:lstStyle/>
          <a:p>
            <a:r>
              <a:rPr lang="en-US" sz="2800" smtClean="0"/>
              <a:t>Bess</a:t>
            </a:r>
            <a:endParaRPr lang="en-US" sz="2800"/>
          </a:p>
        </p:txBody>
      </p:sp>
      <p:sp>
        <p:nvSpPr>
          <p:cNvPr id="4" name="TextBox 3"/>
          <p:cNvSpPr txBox="1"/>
          <p:nvPr/>
        </p:nvSpPr>
        <p:spPr>
          <a:xfrm>
            <a:off x="9145850" y="6218620"/>
            <a:ext cx="2329543" cy="523220"/>
          </a:xfrm>
          <a:prstGeom prst="rect">
            <a:avLst/>
          </a:prstGeom>
          <a:noFill/>
        </p:spPr>
        <p:txBody>
          <a:bodyPr wrap="square" rtlCol="0">
            <a:spAutoFit/>
          </a:bodyPr>
          <a:lstStyle/>
          <a:p>
            <a:r>
              <a:rPr lang="en-US" sz="2800" smtClean="0"/>
              <a:t>Lono</a:t>
            </a:r>
            <a:endParaRPr lang="en-US" sz="2800"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9760578"/>
      </p:ext>
    </p:extLst>
  </p:cSld>
  <p:clrMapOvr>
    <a:masterClrMapping/>
  </p:clrMapOvr>
  <mc:AlternateContent xmlns:mc="http://schemas.openxmlformats.org/markup-compatibility/2006">
    <mc:Choice xmlns:p14="http://schemas.microsoft.com/office/powerpoint/2010/main" Requires="p14">
      <p:transition spd="slow" p14:dur="2000" advTm="7635"/>
    </mc:Choice>
    <mc:Fallback>
      <p:transition spd="slow" advTm="7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3927"/>
          <a:stretch/>
        </p:blipFill>
        <p:spPr>
          <a:xfrm>
            <a:off x="678873" y="365125"/>
            <a:ext cx="11513127" cy="6492875"/>
          </a:xfrm>
          <a:prstGeom prst="rect">
            <a:avLst/>
          </a:prstGeom>
        </p:spPr>
      </p:pic>
      <p:sp>
        <p:nvSpPr>
          <p:cNvPr id="3" name="Content Placeholder 2"/>
          <p:cNvSpPr>
            <a:spLocks noGrp="1"/>
          </p:cNvSpPr>
          <p:nvPr>
            <p:ph idx="1"/>
          </p:nvPr>
        </p:nvSpPr>
        <p:spPr>
          <a:xfrm>
            <a:off x="2679357" y="719361"/>
            <a:ext cx="4800600" cy="2221707"/>
          </a:xfrm>
          <a:solidFill>
            <a:schemeClr val="accent1">
              <a:lumMod val="20000"/>
              <a:lumOff val="80000"/>
            </a:schemeClr>
          </a:solidFill>
          <a:ln w="57150">
            <a:solidFill>
              <a:schemeClr val="tx1"/>
            </a:solidFill>
          </a:ln>
        </p:spPr>
        <p:txBody>
          <a:bodyPr>
            <a:normAutofit lnSpcReduction="10000"/>
          </a:bodyPr>
          <a:lstStyle/>
          <a:p>
            <a:pPr marL="0" indent="0" algn="ctr">
              <a:lnSpc>
                <a:spcPct val="100000"/>
              </a:lnSpc>
              <a:spcBef>
                <a:spcPts val="0"/>
              </a:spcBef>
              <a:buNone/>
            </a:pPr>
            <a:r>
              <a:rPr lang="en-CA" sz="3600" dirty="0"/>
              <a:t>C</a:t>
            </a:r>
            <a:r>
              <a:rPr lang="en-CA" sz="3600" dirty="0" smtClean="0"/>
              <a:t>ommon </a:t>
            </a:r>
            <a:r>
              <a:rPr lang="en-CA" sz="3600" dirty="0"/>
              <a:t>things in our houses that can be dangerous or </a:t>
            </a:r>
            <a:r>
              <a:rPr lang="en-CA" sz="3600" dirty="0" smtClean="0"/>
              <a:t>poisonous to cats and dogs</a:t>
            </a:r>
            <a:endParaRPr lang="en-CA" sz="3600" dirty="0"/>
          </a:p>
          <a:p>
            <a:pPr marL="0" marR="0" lvl="0" indent="0" defTabSz="914400" eaLnBrk="1" fontAlgn="auto" latinLnBrk="0" hangingPunct="1">
              <a:lnSpc>
                <a:spcPct val="100000"/>
              </a:lnSpc>
              <a:spcBef>
                <a:spcPts val="0"/>
              </a:spcBef>
              <a:spcAft>
                <a:spcPts val="0"/>
              </a:spcAft>
              <a:buClrTx/>
              <a:buSzTx/>
              <a:buFontTx/>
              <a:buNone/>
              <a:tabLst/>
              <a:defRPr/>
            </a:pPr>
            <a:endParaRPr lang="en-CA"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9260311"/>
      </p:ext>
    </p:extLst>
  </p:cSld>
  <p:clrMapOvr>
    <a:masterClrMapping/>
  </p:clrMapOvr>
  <mc:AlternateContent xmlns:mc="http://schemas.openxmlformats.org/markup-compatibility/2006">
    <mc:Choice xmlns:p14="http://schemas.microsoft.com/office/powerpoint/2010/main" Requires="p14">
      <p:transition spd="med" p14:dur="700" advTm="18751">
        <p:fade/>
      </p:transition>
    </mc:Choice>
    <mc:Fallback>
      <p:transition spd="med" advTm="18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a:ln w="57150">
            <a:solidFill>
              <a:schemeClr val="tx1"/>
            </a:solidFill>
          </a:ln>
        </p:spPr>
        <p:txBody>
          <a:bodyPr/>
          <a:lstStyle/>
          <a:p>
            <a:pPr algn="ctr"/>
            <a:r>
              <a:rPr lang="en-CA" dirty="0" smtClean="0"/>
              <a:t>Words to know</a:t>
            </a:r>
            <a:endParaRPr lang="en-CA" dirty="0"/>
          </a:p>
        </p:txBody>
      </p:sp>
      <p:sp>
        <p:nvSpPr>
          <p:cNvPr id="3" name="Content Placeholder 2"/>
          <p:cNvSpPr>
            <a:spLocks noGrp="1"/>
          </p:cNvSpPr>
          <p:nvPr>
            <p:ph idx="1"/>
          </p:nvPr>
        </p:nvSpPr>
        <p:spPr>
          <a:xfrm>
            <a:off x="838200" y="2055813"/>
            <a:ext cx="10515600" cy="4351338"/>
          </a:xfrm>
        </p:spPr>
        <p:txBody>
          <a:bodyPr>
            <a:normAutofit/>
          </a:bodyPr>
          <a:lstStyle/>
          <a:p>
            <a:pPr lvl="0"/>
            <a:r>
              <a:rPr lang="en-CA" b="1" u="sng" dirty="0" smtClean="0"/>
              <a:t>Poisonous</a:t>
            </a:r>
            <a:r>
              <a:rPr lang="en-CA" dirty="0" smtClean="0"/>
              <a:t> </a:t>
            </a:r>
            <a:r>
              <a:rPr lang="en-CA" dirty="0"/>
              <a:t>= is word used to describe a substance that causes harm when it enters the body or touches the </a:t>
            </a:r>
            <a:r>
              <a:rPr lang="en-CA" dirty="0" smtClean="0"/>
              <a:t>skin</a:t>
            </a:r>
          </a:p>
          <a:p>
            <a:endParaRPr lang="en-CA" dirty="0" smtClean="0"/>
          </a:p>
          <a:p>
            <a:r>
              <a:rPr lang="en-CA" b="1" u="sng" dirty="0" smtClean="0"/>
              <a:t>Toxin</a:t>
            </a:r>
            <a:r>
              <a:rPr lang="en-CA" dirty="0" smtClean="0"/>
              <a:t> </a:t>
            </a:r>
            <a:r>
              <a:rPr lang="en-CA" dirty="0"/>
              <a:t>= is a naturally occurring poison that causes damage to body systems and can be life-threatening even in small amounts. Toxin is another word used for poison. </a:t>
            </a:r>
            <a:endParaRPr lang="en-US" dirty="0"/>
          </a:p>
          <a:p>
            <a:pPr lvl="0"/>
            <a:endParaRPr lang="en-US" dirty="0"/>
          </a:p>
          <a:p>
            <a:r>
              <a:rPr lang="en-CA" dirty="0" smtClean="0"/>
              <a:t>What things do you think about when you hear the word </a:t>
            </a:r>
            <a:r>
              <a:rPr lang="en-CA" b="1" dirty="0" smtClean="0"/>
              <a:t>Poison</a:t>
            </a:r>
            <a:r>
              <a:rPr lang="en-CA" dirty="0" smtClean="0"/>
              <a:t>?</a:t>
            </a:r>
            <a:endParaRPr lang="en-CA" dirty="0"/>
          </a:p>
        </p:txBody>
      </p:sp>
      <p:sp>
        <p:nvSpPr>
          <p:cNvPr id="4" name="Frame 3"/>
          <p:cNvSpPr/>
          <p:nvPr/>
        </p:nvSpPr>
        <p:spPr>
          <a:xfrm>
            <a:off x="0" y="0"/>
            <a:ext cx="12192000" cy="6858000"/>
          </a:xfrm>
          <a:prstGeom prst="frame">
            <a:avLst>
              <a:gd name="adj1" fmla="val 4167"/>
            </a:avLst>
          </a:prstGeom>
          <a:gradFill>
            <a:gsLst>
              <a:gs pos="0">
                <a:schemeClr val="accent5">
                  <a:lumMod val="0"/>
                  <a:lumOff val="100000"/>
                </a:schemeClr>
              </a:gs>
              <a:gs pos="77000">
                <a:srgbClr val="D3E4F4"/>
              </a:gs>
              <a:gs pos="0">
                <a:schemeClr val="accent5">
                  <a:lumMod val="0"/>
                  <a:lumOff val="100000"/>
                </a:schemeClr>
              </a:gs>
              <a:gs pos="67000">
                <a:schemeClr val="accent5">
                  <a:lumMod val="10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79070832"/>
      </p:ext>
    </p:extLst>
  </p:cSld>
  <p:clrMapOvr>
    <a:masterClrMapping/>
  </p:clrMapOvr>
  <mc:AlternateContent xmlns:mc="http://schemas.openxmlformats.org/markup-compatibility/2006">
    <mc:Choice xmlns:p14="http://schemas.microsoft.com/office/powerpoint/2010/main" Requires="p14">
      <p:transition spd="slow" p14:dur="2000" advTm="30991"/>
    </mc:Choice>
    <mc:Fallback>
      <p:transition spd="slow" advTm="30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1406" b="-2"/>
          <a:stretch/>
        </p:blipFill>
        <p:spPr>
          <a:xfrm>
            <a:off x="20" y="10"/>
            <a:ext cx="4003019" cy="3388883"/>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4859" r="6589" b="-2"/>
          <a:stretch/>
        </p:blipFill>
        <p:spPr>
          <a:xfrm>
            <a:off x="20" y="3469102"/>
            <a:ext cx="4003019" cy="3388893"/>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21831" r="19931" b="11515"/>
          <a:stretch/>
        </p:blipFill>
        <p:spPr>
          <a:xfrm>
            <a:off x="4254268" y="434961"/>
            <a:ext cx="3694468" cy="6068281"/>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13254" t="-168" r="13682" b="166"/>
          <a:stretch/>
        </p:blipFill>
        <p:spPr>
          <a:xfrm>
            <a:off x="8176428" y="10"/>
            <a:ext cx="4015571" cy="3383270"/>
          </a:xfrm>
          <a:prstGeom prst="rect">
            <a:avLst/>
          </a:prstGeom>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3140" r="18523" b="-2"/>
          <a:stretch/>
        </p:blipFill>
        <p:spPr>
          <a:xfrm>
            <a:off x="8199966" y="3469102"/>
            <a:ext cx="3992034" cy="3388893"/>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77576394"/>
      </p:ext>
    </p:extLst>
  </p:cSld>
  <p:clrMapOvr>
    <a:masterClrMapping/>
  </p:clrMapOvr>
  <mc:AlternateContent xmlns:mc="http://schemas.openxmlformats.org/markup-compatibility/2006">
    <mc:Choice xmlns:p14="http://schemas.microsoft.com/office/powerpoint/2010/main" Requires="p14">
      <p:transition spd="slow" p14:dur="2000" advTm="16337"/>
    </mc:Choice>
    <mc:Fallback>
      <p:transition spd="slow" advTm="16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98813" y="488517"/>
            <a:ext cx="10359736" cy="2045133"/>
          </a:xfrm>
          <a:solidFill>
            <a:schemeClr val="bg1"/>
          </a:solidFill>
          <a:ln>
            <a:solidFill>
              <a:schemeClr val="tx1"/>
            </a:solidFill>
          </a:ln>
        </p:spPr>
        <p:txBody>
          <a:bodyPr>
            <a:normAutofit/>
          </a:bodyPr>
          <a:lstStyle/>
          <a:p>
            <a:pPr marL="0" indent="0" algn="ctr">
              <a:lnSpc>
                <a:spcPct val="100000"/>
              </a:lnSpc>
              <a:spcBef>
                <a:spcPts val="0"/>
              </a:spcBef>
              <a:buNone/>
            </a:pPr>
            <a:r>
              <a:rPr lang="en-CA" sz="4000" b="1" u="sng" dirty="0" smtClean="0"/>
              <a:t>Toxicology</a:t>
            </a:r>
            <a:r>
              <a:rPr lang="en-CA" sz="4000" dirty="0" smtClean="0"/>
              <a:t> </a:t>
            </a:r>
            <a:r>
              <a:rPr lang="en-CA" sz="4000" dirty="0"/>
              <a:t>= is an area of science and veterinary medicine that studies the effects and detection of poisons in animals </a:t>
            </a:r>
            <a:endParaRPr lang="en-US" sz="40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020" y="2824174"/>
            <a:ext cx="7529322" cy="3764661"/>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2620853"/>
      </p:ext>
    </p:extLst>
  </p:cSld>
  <p:clrMapOvr>
    <a:masterClrMapping/>
  </p:clrMapOvr>
  <mc:AlternateContent xmlns:mc="http://schemas.openxmlformats.org/markup-compatibility/2006">
    <mc:Choice xmlns:p14="http://schemas.microsoft.com/office/powerpoint/2010/main" Requires="p14">
      <p:transition spd="slow" p14:dur="2000" advTm="25584"/>
    </mc:Choice>
    <mc:Fallback>
      <p:transition spd="slow" advTm="25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628" y="304057"/>
            <a:ext cx="3362941" cy="1325563"/>
          </a:xfrm>
          <a:ln w="57150">
            <a:solidFill>
              <a:schemeClr val="tx1"/>
            </a:solidFill>
          </a:ln>
        </p:spPr>
        <p:txBody>
          <a:bodyPr>
            <a:normAutofit/>
          </a:bodyPr>
          <a:lstStyle/>
          <a:p>
            <a:pPr algn="ctr"/>
            <a:r>
              <a:rPr lang="en-CA" sz="6000" dirty="0" smtClean="0"/>
              <a:t>Chocolate</a:t>
            </a:r>
            <a:endParaRPr lang="en-CA" dirty="0"/>
          </a:p>
        </p:txBody>
      </p:sp>
      <p:sp>
        <p:nvSpPr>
          <p:cNvPr id="3" name="Content Placeholder 2"/>
          <p:cNvSpPr>
            <a:spLocks noGrp="1"/>
          </p:cNvSpPr>
          <p:nvPr>
            <p:ph idx="1"/>
          </p:nvPr>
        </p:nvSpPr>
        <p:spPr>
          <a:xfrm>
            <a:off x="838200" y="1856076"/>
            <a:ext cx="10515600" cy="4351338"/>
          </a:xfrm>
        </p:spPr>
        <p:txBody>
          <a:bodyPr/>
          <a:lstStyle/>
          <a:p>
            <a:r>
              <a:rPr lang="en-CA" dirty="0" smtClean="0"/>
              <a:t>Common </a:t>
            </a:r>
            <a:r>
              <a:rPr lang="en-CA" dirty="0" smtClean="0"/>
              <a:t>toxin</a:t>
            </a:r>
            <a:endParaRPr lang="en-CA" dirty="0" smtClean="0"/>
          </a:p>
          <a:p>
            <a:endParaRPr lang="en-CA"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49" y="3153064"/>
            <a:ext cx="6289964" cy="340706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7231" y="541122"/>
            <a:ext cx="3109118" cy="310911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4182" y="4147416"/>
            <a:ext cx="4969678" cy="2236355"/>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t="19931" b="20701"/>
          <a:stretch/>
        </p:blipFill>
        <p:spPr>
          <a:xfrm>
            <a:off x="4201140" y="1403165"/>
            <a:ext cx="3784950" cy="2247075"/>
          </a:xfrm>
          <a:prstGeom prst="rect">
            <a:avLst/>
          </a:prstGeom>
        </p:spPr>
      </p:pic>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5068133"/>
      </p:ext>
    </p:extLst>
  </p:cSld>
  <p:clrMapOvr>
    <a:masterClrMapping/>
  </p:clrMapOvr>
  <mc:AlternateContent xmlns:mc="http://schemas.openxmlformats.org/markup-compatibility/2006">
    <mc:Choice xmlns:p14="http://schemas.microsoft.com/office/powerpoint/2010/main" Requires="p14">
      <p:transition spd="slow" p14:dur="2000" advTm="16187"/>
    </mc:Choice>
    <mc:Fallback>
      <p:transition spd="slow" advTm="16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1491</TotalTime>
  <Words>1261</Words>
  <Application>Microsoft Macintosh PowerPoint</Application>
  <PresentationFormat>Widescreen</PresentationFormat>
  <Paragraphs>126</Paragraphs>
  <Slides>23</Slides>
  <Notes>21</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Calibri</vt:lpstr>
      <vt:lpstr>Calibri Light</vt:lpstr>
      <vt:lpstr>Arial</vt:lpstr>
      <vt:lpstr>Office Theme</vt:lpstr>
      <vt:lpstr>PowerPoint Presentation</vt:lpstr>
      <vt:lpstr>Who am I?</vt:lpstr>
      <vt:lpstr>Where I go to school</vt:lpstr>
      <vt:lpstr>My Pets</vt:lpstr>
      <vt:lpstr>PowerPoint Presentation</vt:lpstr>
      <vt:lpstr>Words to know</vt:lpstr>
      <vt:lpstr>PowerPoint Presentation</vt:lpstr>
      <vt:lpstr>PowerPoint Presentation</vt:lpstr>
      <vt:lpstr>Chocolate</vt:lpstr>
      <vt:lpstr>Chocolate</vt:lpstr>
      <vt:lpstr>Holiday Chocolates</vt:lpstr>
      <vt:lpstr>Grapes</vt:lpstr>
      <vt:lpstr>Raisins!</vt:lpstr>
      <vt:lpstr>Sugar free candies</vt:lpstr>
      <vt:lpstr>Tylenol</vt:lpstr>
      <vt:lpstr>Tylenol</vt:lpstr>
      <vt:lpstr>Antifreeze</vt:lpstr>
      <vt:lpstr>PowerPoint Presentation</vt:lpstr>
      <vt:lpstr>Some Plants </vt:lpstr>
      <vt:lpstr>Mushrooms</vt:lpstr>
      <vt:lpstr>How to keep pets safe? </vt:lpstr>
      <vt:lpstr> What to do if I think my pet has eaten something poisonous? </vt:lpstr>
      <vt:lpstr>Thank you for listening </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Poisons of Dogs </dc:title>
  <dc:creator>Logan, Madison</dc:creator>
  <cp:lastModifiedBy>Logan, Madison</cp:lastModifiedBy>
  <cp:revision>27</cp:revision>
  <dcterms:created xsi:type="dcterms:W3CDTF">2020-09-17T01:57:23Z</dcterms:created>
  <dcterms:modified xsi:type="dcterms:W3CDTF">2020-09-25T04:31:56Z</dcterms:modified>
</cp:coreProperties>
</file>