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4" r:id="rId9"/>
    <p:sldId id="263"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C3922"/>
    <a:srgbClr val="75A33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317"/>
    <p:restoredTop sz="83703"/>
  </p:normalViewPr>
  <p:slideViewPr>
    <p:cSldViewPr snapToGrid="0" snapToObjects="1">
      <p:cViewPr varScale="1">
        <p:scale>
          <a:sx n="54" d="100"/>
          <a:sy n="54" d="100"/>
        </p:scale>
        <p:origin x="144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1C7EB4-DAE9-CC43-B74C-BC0AB34D83CE}" type="datetimeFigureOut">
              <a:rPr lang="en-US" smtClean="0"/>
              <a:t>10/26/2022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5E5A1D-7D8D-344C-BE7B-A030B9D2F9ED}" type="slidenum">
              <a:rPr lang="en-US" smtClean="0"/>
              <a:t>‹#›</a:t>
            </a:fld>
            <a:endParaRPr lang="en-US"/>
          </a:p>
        </p:txBody>
      </p:sp>
    </p:spTree>
    <p:extLst>
      <p:ext uri="{BB962C8B-B14F-4D97-AF65-F5344CB8AC3E}">
        <p14:creationId xmlns:p14="http://schemas.microsoft.com/office/powerpoint/2010/main" val="21560817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Created by Hannah Sorenson, WCVM 2023</a:t>
            </a:r>
            <a:endParaRPr lang="en-US" dirty="0"/>
          </a:p>
          <a:p>
            <a:endParaRPr lang="en-US" dirty="0"/>
          </a:p>
          <a:p>
            <a:r>
              <a:rPr lang="en-US" dirty="0"/>
              <a:t>[TEACHER-SPECIFIC COMMENTS IN PRESENTER NOTES]</a:t>
            </a:r>
          </a:p>
          <a:p>
            <a:r>
              <a:rPr lang="en-US" dirty="0"/>
              <a:t>This slide set and the accompanying take-home assignment is meant to supplement learning outcome USC6.3 in the Saskatchewan Curriculum for Grade 6 students. The PowerPoint is meant to be an interactive presentation delivered by the teacher in-class, and the take-home assignment is designed for students to review and solidify what was discussed in class, as well as provide the opportunity to discuss the idea with family members.</a:t>
            </a:r>
          </a:p>
          <a:p>
            <a:endParaRPr lang="en-US" dirty="0"/>
          </a:p>
          <a:p>
            <a:r>
              <a:rPr lang="en-US" dirty="0"/>
              <a:t>Questions to ask class are highlighted in purple. These are meant to try and engage the class and allow them to think critically about the disease and its potential effects on their lives.</a:t>
            </a:r>
          </a:p>
          <a:p>
            <a:endParaRPr lang="en-US" dirty="0"/>
          </a:p>
          <a:p>
            <a:r>
              <a:rPr lang="en-CA" b="0" i="0" dirty="0">
                <a:effectLst/>
                <a:latin typeface="Arial" panose="020B0604020202020204" pitchFamily="34" charset="0"/>
              </a:rPr>
              <a:t>USC6.3: Demonstrate an understanding of how non-curable infections, including HIV and Hepatitis C infection, are transmitted and how these infections influence the health (i.e., physical, mental, emotional, </a:t>
            </a:r>
            <a:br>
              <a:rPr lang="en-CA" dirty="0"/>
            </a:br>
            <a:r>
              <a:rPr lang="en-CA" b="0" i="0" dirty="0">
                <a:effectLst/>
                <a:latin typeface="Arial" panose="020B0604020202020204" pitchFamily="34" charset="0"/>
              </a:rPr>
              <a:t>spiritual) and the identities of self, family, and community.</a:t>
            </a:r>
            <a:endParaRPr lang="en-US" dirty="0"/>
          </a:p>
        </p:txBody>
      </p:sp>
      <p:sp>
        <p:nvSpPr>
          <p:cNvPr id="4" name="Slide Number Placeholder 3"/>
          <p:cNvSpPr>
            <a:spLocks noGrp="1"/>
          </p:cNvSpPr>
          <p:nvPr>
            <p:ph type="sldNum" sz="quarter" idx="5"/>
          </p:nvPr>
        </p:nvSpPr>
        <p:spPr/>
        <p:txBody>
          <a:bodyPr/>
          <a:lstStyle/>
          <a:p>
            <a:fld id="{235E5A1D-7D8D-344C-BE7B-A030B9D2F9ED}" type="slidenum">
              <a:rPr lang="en-US" smtClean="0"/>
              <a:t>1</a:t>
            </a:fld>
            <a:endParaRPr lang="en-US"/>
          </a:p>
        </p:txBody>
      </p:sp>
    </p:spTree>
    <p:extLst>
      <p:ext uri="{BB962C8B-B14F-4D97-AF65-F5344CB8AC3E}">
        <p14:creationId xmlns:p14="http://schemas.microsoft.com/office/powerpoint/2010/main" val="653355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Homework: complete the rabies review and reflection sheet attached to the slide set. Encourage students to have parents and/or other family members help them think about their personal risk of rabies contact, and come up with some steps to decrease that risk (if any </a:t>
            </a:r>
            <a:r>
              <a:rPr lang="en-US"/>
              <a:t>is present).</a:t>
            </a:r>
            <a:endParaRPr lang="en-US" dirty="0"/>
          </a:p>
        </p:txBody>
      </p:sp>
      <p:sp>
        <p:nvSpPr>
          <p:cNvPr id="4" name="Slide Number Placeholder 3"/>
          <p:cNvSpPr>
            <a:spLocks noGrp="1"/>
          </p:cNvSpPr>
          <p:nvPr>
            <p:ph type="sldNum" sz="quarter" idx="5"/>
          </p:nvPr>
        </p:nvSpPr>
        <p:spPr/>
        <p:txBody>
          <a:bodyPr/>
          <a:lstStyle/>
          <a:p>
            <a:fld id="{235E5A1D-7D8D-344C-BE7B-A030B9D2F9ED}" type="slidenum">
              <a:rPr lang="en-US" smtClean="0"/>
              <a:t>10</a:t>
            </a:fld>
            <a:endParaRPr lang="en-US"/>
          </a:p>
        </p:txBody>
      </p:sp>
    </p:spTree>
    <p:extLst>
      <p:ext uri="{BB962C8B-B14F-4D97-AF65-F5344CB8AC3E}">
        <p14:creationId xmlns:p14="http://schemas.microsoft.com/office/powerpoint/2010/main" val="1794139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Take 2-3 minutes to establish a baseline of knowledge on what the students know about rabies. Have they heard any stories or cautionary tales from a friend or family member? Can they tell you what a rabid animal would look like, or what behaviors they would be showing? There are no wrong answers at this point in the lesson, students should be encouraged to share their ideas and ask questions.</a:t>
            </a:r>
          </a:p>
        </p:txBody>
      </p:sp>
      <p:sp>
        <p:nvSpPr>
          <p:cNvPr id="4" name="Slide Number Placeholder 3"/>
          <p:cNvSpPr>
            <a:spLocks noGrp="1"/>
          </p:cNvSpPr>
          <p:nvPr>
            <p:ph type="sldNum" sz="quarter" idx="5"/>
          </p:nvPr>
        </p:nvSpPr>
        <p:spPr/>
        <p:txBody>
          <a:bodyPr/>
          <a:lstStyle/>
          <a:p>
            <a:fld id="{235E5A1D-7D8D-344C-BE7B-A030B9D2F9ED}" type="slidenum">
              <a:rPr lang="en-US" smtClean="0"/>
              <a:t>2</a:t>
            </a:fld>
            <a:endParaRPr lang="en-US"/>
          </a:p>
        </p:txBody>
      </p:sp>
    </p:spTree>
    <p:extLst>
      <p:ext uri="{BB962C8B-B14F-4D97-AF65-F5344CB8AC3E}">
        <p14:creationId xmlns:p14="http://schemas.microsoft.com/office/powerpoint/2010/main" val="17555040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Fatal = always causes death once infection sets in.</a:t>
            </a:r>
          </a:p>
          <a:p>
            <a:endParaRPr lang="en-US" dirty="0"/>
          </a:p>
          <a:p>
            <a:r>
              <a:rPr lang="en-US" dirty="0"/>
              <a:t>Highlight to students that many wild animals who could carry and transmit rabies to dogs or humans are found in local community. These animals could either bite you directly, or bite a stray dog (who could then go on to bite you), or even your pet dog. </a:t>
            </a:r>
          </a:p>
          <a:p>
            <a:r>
              <a:rPr lang="en-US" dirty="0"/>
              <a:t>Both humans and animals can die from a rabies infection.</a:t>
            </a:r>
          </a:p>
        </p:txBody>
      </p:sp>
      <p:sp>
        <p:nvSpPr>
          <p:cNvPr id="4" name="Slide Number Placeholder 3"/>
          <p:cNvSpPr>
            <a:spLocks noGrp="1"/>
          </p:cNvSpPr>
          <p:nvPr>
            <p:ph type="sldNum" sz="quarter" idx="5"/>
          </p:nvPr>
        </p:nvSpPr>
        <p:spPr/>
        <p:txBody>
          <a:bodyPr/>
          <a:lstStyle/>
          <a:p>
            <a:fld id="{235E5A1D-7D8D-344C-BE7B-A030B9D2F9ED}" type="slidenum">
              <a:rPr lang="en-US" smtClean="0"/>
              <a:t>3</a:t>
            </a:fld>
            <a:endParaRPr lang="en-US"/>
          </a:p>
        </p:txBody>
      </p:sp>
    </p:spTree>
    <p:extLst>
      <p:ext uri="{BB962C8B-B14F-4D97-AF65-F5344CB8AC3E}">
        <p14:creationId xmlns:p14="http://schemas.microsoft.com/office/powerpoint/2010/main" val="1217311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rabid animal will carry the rabies virus itself within its saliva. That way, when the animal bites somebody else, the saliva carrying the virus can reach a new host (either an animal or a human). The saliva on the teeth that are biting enters through the skin and into the muscle of the newly infected animal. This virus then starts traveling through the body of the new host. </a:t>
            </a:r>
          </a:p>
          <a:p>
            <a:endParaRPr lang="en-US" dirty="0"/>
          </a:p>
          <a:p>
            <a:r>
              <a:rPr lang="en-US" dirty="0"/>
              <a:t>But, what tissues does it use to travel along? …</a:t>
            </a:r>
          </a:p>
        </p:txBody>
      </p:sp>
      <p:sp>
        <p:nvSpPr>
          <p:cNvPr id="4" name="Slide Number Placeholder 3"/>
          <p:cNvSpPr>
            <a:spLocks noGrp="1"/>
          </p:cNvSpPr>
          <p:nvPr>
            <p:ph type="sldNum" sz="quarter" idx="5"/>
          </p:nvPr>
        </p:nvSpPr>
        <p:spPr/>
        <p:txBody>
          <a:bodyPr/>
          <a:lstStyle/>
          <a:p>
            <a:fld id="{235E5A1D-7D8D-344C-BE7B-A030B9D2F9ED}" type="slidenum">
              <a:rPr lang="en-US" smtClean="0"/>
              <a:t>4</a:t>
            </a:fld>
            <a:endParaRPr lang="en-US"/>
          </a:p>
        </p:txBody>
      </p:sp>
    </p:spTree>
    <p:extLst>
      <p:ext uri="{BB962C8B-B14F-4D97-AF65-F5344CB8AC3E}">
        <p14:creationId xmlns:p14="http://schemas.microsoft.com/office/powerpoint/2010/main" val="38245962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 peripheral nerves are the structures that allow us to feel sensations, such as tickling/sharp pokes/pets. They also help signal our muscles to move our bodies. They are found all over our bodies, since we have the ability to feel sensations and move all over, from feeling a hair being plucked from your head, to being able to wiggle your toes.</a:t>
            </a:r>
          </a:p>
          <a:p>
            <a:r>
              <a:rPr lang="en-US" dirty="0"/>
              <a:t>As such, no matter where a rabid animal bites you, chances are you will have a peripheral nerve nearby. The rabies virus uses these nerves like a “highway” to drive along, until these nerves reach your spinal cord in the </a:t>
            </a:r>
            <a:r>
              <a:rPr lang="en-US" dirty="0" err="1"/>
              <a:t>centre</a:t>
            </a:r>
            <a:r>
              <a:rPr lang="en-US" dirty="0"/>
              <a:t> of your back. Then, from your spinal cord, rabies moves all the way up into your brain, where it causes changes to the way your brain thinks, behaves, and reacts. </a:t>
            </a:r>
          </a:p>
          <a:p>
            <a:r>
              <a:rPr lang="en-US" dirty="0"/>
              <a:t>An important thing to note about rabies is, like a long road trip from Ile-A-La-Crosse to Saskatoon, it takes awhile to travel the highway and reach your destination. This is the same when the rabies virus is driving along your nerve “highways”. This means that after a bite from a rabid animal, it might take days or even weeks for the infection to reach the brain and make the infected animal start behaving like a typical rabid animal.</a:t>
            </a:r>
          </a:p>
          <a:p>
            <a:endParaRPr lang="en-US" dirty="0"/>
          </a:p>
          <a:p>
            <a:r>
              <a:rPr lang="en-US" u="sng" dirty="0"/>
              <a:t>Answer</a:t>
            </a:r>
            <a:r>
              <a:rPr lang="en-US" dirty="0"/>
              <a:t>: an animal that may not ”look”/appear to be infected with rabies could actually have the virus and transmit it. Cannot rely on an animal ”fitting the role” of rabid animal, need to be cautious if an animal bites you no matter what!</a:t>
            </a:r>
          </a:p>
          <a:p>
            <a:endParaRPr lang="en-US" dirty="0"/>
          </a:p>
          <a:p>
            <a:r>
              <a:rPr lang="en-US" dirty="0"/>
              <a:t>Lastly, a bite that is located closer to the spine or brain will have a shorter highway to travel, and so it will take less time to set up shop in the brain and cause symptoms, and eventually death. For example, an animal who is bitten on the neck will have a shorter time period until it becomes infected, compared to an animal who is bitten on its hip or paw.</a:t>
            </a:r>
          </a:p>
        </p:txBody>
      </p:sp>
      <p:sp>
        <p:nvSpPr>
          <p:cNvPr id="4" name="Slide Number Placeholder 3"/>
          <p:cNvSpPr>
            <a:spLocks noGrp="1"/>
          </p:cNvSpPr>
          <p:nvPr>
            <p:ph type="sldNum" sz="quarter" idx="5"/>
          </p:nvPr>
        </p:nvSpPr>
        <p:spPr/>
        <p:txBody>
          <a:bodyPr/>
          <a:lstStyle/>
          <a:p>
            <a:fld id="{235E5A1D-7D8D-344C-BE7B-A030B9D2F9ED}" type="slidenum">
              <a:rPr lang="en-US" smtClean="0"/>
              <a:t>5</a:t>
            </a:fld>
            <a:endParaRPr lang="en-US"/>
          </a:p>
        </p:txBody>
      </p:sp>
    </p:spTree>
    <p:extLst>
      <p:ext uri="{BB962C8B-B14F-4D97-AF65-F5344CB8AC3E}">
        <p14:creationId xmlns:p14="http://schemas.microsoft.com/office/powerpoint/2010/main" val="23898068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35E5A1D-7D8D-344C-BE7B-A030B9D2F9ED}" type="slidenum">
              <a:rPr lang="en-US" smtClean="0"/>
              <a:t>6</a:t>
            </a:fld>
            <a:endParaRPr lang="en-US"/>
          </a:p>
        </p:txBody>
      </p:sp>
    </p:spTree>
    <p:extLst>
      <p:ext uri="{BB962C8B-B14F-4D97-AF65-F5344CB8AC3E}">
        <p14:creationId xmlns:p14="http://schemas.microsoft.com/office/powerpoint/2010/main" val="7652114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Rabies vaccines are similar to the shots you all got in class last year. A small needle is placed into the arm and the vaccine is deposited. </a:t>
            </a:r>
          </a:p>
          <a:p>
            <a:endParaRPr lang="en-US" dirty="0"/>
          </a:p>
          <a:p>
            <a:r>
              <a:rPr lang="en-US" u="sng" dirty="0"/>
              <a:t>Answer</a:t>
            </a:r>
            <a:r>
              <a:rPr lang="en-US" dirty="0"/>
              <a:t>: humans in careers involving animals are at a greater risk of exposure to rabies, by nature of being exposed to more animals. If a vaccinated human gets bitten by a rabid animal, they will still need to get post-exposure care at the hospital, but are more likely to already be mounting an immune response, and less shots will be required for these workers.</a:t>
            </a:r>
          </a:p>
        </p:txBody>
      </p:sp>
      <p:sp>
        <p:nvSpPr>
          <p:cNvPr id="4" name="Slide Number Placeholder 3"/>
          <p:cNvSpPr>
            <a:spLocks noGrp="1"/>
          </p:cNvSpPr>
          <p:nvPr>
            <p:ph type="sldNum" sz="quarter" idx="5"/>
          </p:nvPr>
        </p:nvSpPr>
        <p:spPr/>
        <p:txBody>
          <a:bodyPr/>
          <a:lstStyle/>
          <a:p>
            <a:fld id="{235E5A1D-7D8D-344C-BE7B-A030B9D2F9ED}" type="slidenum">
              <a:rPr lang="en-US" smtClean="0"/>
              <a:t>7</a:t>
            </a:fld>
            <a:endParaRPr lang="en-US"/>
          </a:p>
        </p:txBody>
      </p:sp>
    </p:spTree>
    <p:extLst>
      <p:ext uri="{BB962C8B-B14F-4D97-AF65-F5344CB8AC3E}">
        <p14:creationId xmlns:p14="http://schemas.microsoft.com/office/powerpoint/2010/main" val="12985335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a:t>Answer</a:t>
            </a:r>
            <a:r>
              <a:rPr lang="en-US" dirty="0"/>
              <a:t>: Just because the animal looks healthy, does not mean that it is healthy! Because of the disease’s long incubation period, an animal may have rabies and not be showing signs yet. The quarantine period is meant to monitor for the development of symptoms of rabies in the dog who has bitten someone.</a:t>
            </a:r>
          </a:p>
        </p:txBody>
      </p:sp>
      <p:sp>
        <p:nvSpPr>
          <p:cNvPr id="4" name="Slide Number Placeholder 3"/>
          <p:cNvSpPr>
            <a:spLocks noGrp="1"/>
          </p:cNvSpPr>
          <p:nvPr>
            <p:ph type="sldNum" sz="quarter" idx="5"/>
          </p:nvPr>
        </p:nvSpPr>
        <p:spPr/>
        <p:txBody>
          <a:bodyPr/>
          <a:lstStyle/>
          <a:p>
            <a:fld id="{235E5A1D-7D8D-344C-BE7B-A030B9D2F9ED}" type="slidenum">
              <a:rPr lang="en-US" smtClean="0"/>
              <a:t>8</a:t>
            </a:fld>
            <a:endParaRPr lang="en-US"/>
          </a:p>
        </p:txBody>
      </p:sp>
    </p:spTree>
    <p:extLst>
      <p:ext uri="{BB962C8B-B14F-4D97-AF65-F5344CB8AC3E}">
        <p14:creationId xmlns:p14="http://schemas.microsoft.com/office/powerpoint/2010/main" val="1125895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35E5A1D-7D8D-344C-BE7B-A030B9D2F9ED}" type="slidenum">
              <a:rPr lang="en-US" smtClean="0"/>
              <a:t>9</a:t>
            </a:fld>
            <a:endParaRPr lang="en-US"/>
          </a:p>
        </p:txBody>
      </p:sp>
    </p:spTree>
    <p:extLst>
      <p:ext uri="{BB962C8B-B14F-4D97-AF65-F5344CB8AC3E}">
        <p14:creationId xmlns:p14="http://schemas.microsoft.com/office/powerpoint/2010/main" val="3117699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4FE63-E405-C84B-95F1-AFE0677399D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E30BA7C-6D62-4643-9484-CFE1227CD8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5718F7-AD23-8542-88DB-7498D6BB33C0}"/>
              </a:ext>
            </a:extLst>
          </p:cNvPr>
          <p:cNvSpPr>
            <a:spLocks noGrp="1"/>
          </p:cNvSpPr>
          <p:nvPr>
            <p:ph type="dt" sz="half" idx="10"/>
          </p:nvPr>
        </p:nvSpPr>
        <p:spPr/>
        <p:txBody>
          <a:bodyPr/>
          <a:lstStyle/>
          <a:p>
            <a:fld id="{5A532483-C120-704C-A275-3F73E2B00182}" type="datetimeFigureOut">
              <a:rPr lang="en-US" smtClean="0"/>
              <a:t>10/26/2022</a:t>
            </a:fld>
            <a:endParaRPr lang="en-US"/>
          </a:p>
        </p:txBody>
      </p:sp>
      <p:sp>
        <p:nvSpPr>
          <p:cNvPr id="5" name="Footer Placeholder 4">
            <a:extLst>
              <a:ext uri="{FF2B5EF4-FFF2-40B4-BE49-F238E27FC236}">
                <a16:creationId xmlns:a16="http://schemas.microsoft.com/office/drawing/2014/main" id="{748F29DA-51C1-D348-AB6B-27C65E4B81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F959FC-8490-534B-9C33-C3B4C280D764}"/>
              </a:ext>
            </a:extLst>
          </p:cNvPr>
          <p:cNvSpPr>
            <a:spLocks noGrp="1"/>
          </p:cNvSpPr>
          <p:nvPr>
            <p:ph type="sldNum" sz="quarter" idx="12"/>
          </p:nvPr>
        </p:nvSpPr>
        <p:spPr/>
        <p:txBody>
          <a:bodyPr/>
          <a:lstStyle/>
          <a:p>
            <a:fld id="{E2687512-E205-784E-ABBF-E81A327B0FE9}" type="slidenum">
              <a:rPr lang="en-US" smtClean="0"/>
              <a:t>‹#›</a:t>
            </a:fld>
            <a:endParaRPr lang="en-US"/>
          </a:p>
        </p:txBody>
      </p:sp>
    </p:spTree>
    <p:extLst>
      <p:ext uri="{BB962C8B-B14F-4D97-AF65-F5344CB8AC3E}">
        <p14:creationId xmlns:p14="http://schemas.microsoft.com/office/powerpoint/2010/main" val="79850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071988-3995-B24A-95DA-4E716ADD0F6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5077F1F-FE5E-784B-B524-6AC61A76672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AEDD9A-4985-C942-B32E-83969A29DE8B}"/>
              </a:ext>
            </a:extLst>
          </p:cNvPr>
          <p:cNvSpPr>
            <a:spLocks noGrp="1"/>
          </p:cNvSpPr>
          <p:nvPr>
            <p:ph type="dt" sz="half" idx="10"/>
          </p:nvPr>
        </p:nvSpPr>
        <p:spPr/>
        <p:txBody>
          <a:bodyPr/>
          <a:lstStyle/>
          <a:p>
            <a:fld id="{5A532483-C120-704C-A275-3F73E2B00182}" type="datetimeFigureOut">
              <a:rPr lang="en-US" smtClean="0"/>
              <a:t>10/26/2022</a:t>
            </a:fld>
            <a:endParaRPr lang="en-US"/>
          </a:p>
        </p:txBody>
      </p:sp>
      <p:sp>
        <p:nvSpPr>
          <p:cNvPr id="5" name="Footer Placeholder 4">
            <a:extLst>
              <a:ext uri="{FF2B5EF4-FFF2-40B4-BE49-F238E27FC236}">
                <a16:creationId xmlns:a16="http://schemas.microsoft.com/office/drawing/2014/main" id="{5F5DB87F-DC82-C04B-9F9F-53A1913F8F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8B5036-9F1F-324A-B9C4-084D1386FBD1}"/>
              </a:ext>
            </a:extLst>
          </p:cNvPr>
          <p:cNvSpPr>
            <a:spLocks noGrp="1"/>
          </p:cNvSpPr>
          <p:nvPr>
            <p:ph type="sldNum" sz="quarter" idx="12"/>
          </p:nvPr>
        </p:nvSpPr>
        <p:spPr/>
        <p:txBody>
          <a:bodyPr/>
          <a:lstStyle/>
          <a:p>
            <a:fld id="{E2687512-E205-784E-ABBF-E81A327B0FE9}" type="slidenum">
              <a:rPr lang="en-US" smtClean="0"/>
              <a:t>‹#›</a:t>
            </a:fld>
            <a:endParaRPr lang="en-US"/>
          </a:p>
        </p:txBody>
      </p:sp>
    </p:spTree>
    <p:extLst>
      <p:ext uri="{BB962C8B-B14F-4D97-AF65-F5344CB8AC3E}">
        <p14:creationId xmlns:p14="http://schemas.microsoft.com/office/powerpoint/2010/main" val="2832070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B65827-38B3-D74F-8168-540EE8D120B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B202E4C-58C1-0249-AE6B-21002554B0A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838C8F-0958-8549-92AD-300442DE1A13}"/>
              </a:ext>
            </a:extLst>
          </p:cNvPr>
          <p:cNvSpPr>
            <a:spLocks noGrp="1"/>
          </p:cNvSpPr>
          <p:nvPr>
            <p:ph type="dt" sz="half" idx="10"/>
          </p:nvPr>
        </p:nvSpPr>
        <p:spPr/>
        <p:txBody>
          <a:bodyPr/>
          <a:lstStyle/>
          <a:p>
            <a:fld id="{5A532483-C120-704C-A275-3F73E2B00182}" type="datetimeFigureOut">
              <a:rPr lang="en-US" smtClean="0"/>
              <a:t>10/26/2022</a:t>
            </a:fld>
            <a:endParaRPr lang="en-US"/>
          </a:p>
        </p:txBody>
      </p:sp>
      <p:sp>
        <p:nvSpPr>
          <p:cNvPr id="5" name="Footer Placeholder 4">
            <a:extLst>
              <a:ext uri="{FF2B5EF4-FFF2-40B4-BE49-F238E27FC236}">
                <a16:creationId xmlns:a16="http://schemas.microsoft.com/office/drawing/2014/main" id="{F19FBBFF-B7C1-544F-B678-D3F9C063A3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226914-E3D9-4E49-87E4-BD6E71DF228E}"/>
              </a:ext>
            </a:extLst>
          </p:cNvPr>
          <p:cNvSpPr>
            <a:spLocks noGrp="1"/>
          </p:cNvSpPr>
          <p:nvPr>
            <p:ph type="sldNum" sz="quarter" idx="12"/>
          </p:nvPr>
        </p:nvSpPr>
        <p:spPr/>
        <p:txBody>
          <a:bodyPr/>
          <a:lstStyle/>
          <a:p>
            <a:fld id="{E2687512-E205-784E-ABBF-E81A327B0FE9}" type="slidenum">
              <a:rPr lang="en-US" smtClean="0"/>
              <a:t>‹#›</a:t>
            </a:fld>
            <a:endParaRPr lang="en-US"/>
          </a:p>
        </p:txBody>
      </p:sp>
    </p:spTree>
    <p:extLst>
      <p:ext uri="{BB962C8B-B14F-4D97-AF65-F5344CB8AC3E}">
        <p14:creationId xmlns:p14="http://schemas.microsoft.com/office/powerpoint/2010/main" val="3352841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2CB42-66E0-514E-B961-211862D3977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F854A8-EBD0-C34B-8B0A-5ED5EA69E7D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41AA31-D3E5-3C45-BE7E-2E5C2E8308EA}"/>
              </a:ext>
            </a:extLst>
          </p:cNvPr>
          <p:cNvSpPr>
            <a:spLocks noGrp="1"/>
          </p:cNvSpPr>
          <p:nvPr>
            <p:ph type="dt" sz="half" idx="10"/>
          </p:nvPr>
        </p:nvSpPr>
        <p:spPr/>
        <p:txBody>
          <a:bodyPr/>
          <a:lstStyle/>
          <a:p>
            <a:fld id="{5A532483-C120-704C-A275-3F73E2B00182}" type="datetimeFigureOut">
              <a:rPr lang="en-US" smtClean="0"/>
              <a:t>10/26/2022</a:t>
            </a:fld>
            <a:endParaRPr lang="en-US"/>
          </a:p>
        </p:txBody>
      </p:sp>
      <p:sp>
        <p:nvSpPr>
          <p:cNvPr id="5" name="Footer Placeholder 4">
            <a:extLst>
              <a:ext uri="{FF2B5EF4-FFF2-40B4-BE49-F238E27FC236}">
                <a16:creationId xmlns:a16="http://schemas.microsoft.com/office/drawing/2014/main" id="{69276BC0-BE94-2748-BA26-CC0C81475E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8D3469-87F0-574E-80FD-3A07032DB231}"/>
              </a:ext>
            </a:extLst>
          </p:cNvPr>
          <p:cNvSpPr>
            <a:spLocks noGrp="1"/>
          </p:cNvSpPr>
          <p:nvPr>
            <p:ph type="sldNum" sz="quarter" idx="12"/>
          </p:nvPr>
        </p:nvSpPr>
        <p:spPr/>
        <p:txBody>
          <a:bodyPr/>
          <a:lstStyle/>
          <a:p>
            <a:fld id="{E2687512-E205-784E-ABBF-E81A327B0FE9}" type="slidenum">
              <a:rPr lang="en-US" smtClean="0"/>
              <a:t>‹#›</a:t>
            </a:fld>
            <a:endParaRPr lang="en-US"/>
          </a:p>
        </p:txBody>
      </p:sp>
    </p:spTree>
    <p:extLst>
      <p:ext uri="{BB962C8B-B14F-4D97-AF65-F5344CB8AC3E}">
        <p14:creationId xmlns:p14="http://schemas.microsoft.com/office/powerpoint/2010/main" val="561092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17483-5EE1-9547-A94C-7443465C13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AFDC0C1-824B-D44F-A720-1A874F7322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352C732-3F6E-1D4E-8645-57DAF800F70B}"/>
              </a:ext>
            </a:extLst>
          </p:cNvPr>
          <p:cNvSpPr>
            <a:spLocks noGrp="1"/>
          </p:cNvSpPr>
          <p:nvPr>
            <p:ph type="dt" sz="half" idx="10"/>
          </p:nvPr>
        </p:nvSpPr>
        <p:spPr/>
        <p:txBody>
          <a:bodyPr/>
          <a:lstStyle/>
          <a:p>
            <a:fld id="{5A532483-C120-704C-A275-3F73E2B00182}" type="datetimeFigureOut">
              <a:rPr lang="en-US" smtClean="0"/>
              <a:t>10/26/2022</a:t>
            </a:fld>
            <a:endParaRPr lang="en-US"/>
          </a:p>
        </p:txBody>
      </p:sp>
      <p:sp>
        <p:nvSpPr>
          <p:cNvPr id="5" name="Footer Placeholder 4">
            <a:extLst>
              <a:ext uri="{FF2B5EF4-FFF2-40B4-BE49-F238E27FC236}">
                <a16:creationId xmlns:a16="http://schemas.microsoft.com/office/drawing/2014/main" id="{F78E837D-5F8D-544A-BAC2-F2AB05F3E5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A4E574-E993-454C-B886-D69CBB709568}"/>
              </a:ext>
            </a:extLst>
          </p:cNvPr>
          <p:cNvSpPr>
            <a:spLocks noGrp="1"/>
          </p:cNvSpPr>
          <p:nvPr>
            <p:ph type="sldNum" sz="quarter" idx="12"/>
          </p:nvPr>
        </p:nvSpPr>
        <p:spPr/>
        <p:txBody>
          <a:bodyPr/>
          <a:lstStyle/>
          <a:p>
            <a:fld id="{E2687512-E205-784E-ABBF-E81A327B0FE9}" type="slidenum">
              <a:rPr lang="en-US" smtClean="0"/>
              <a:t>‹#›</a:t>
            </a:fld>
            <a:endParaRPr lang="en-US"/>
          </a:p>
        </p:txBody>
      </p:sp>
    </p:spTree>
    <p:extLst>
      <p:ext uri="{BB962C8B-B14F-4D97-AF65-F5344CB8AC3E}">
        <p14:creationId xmlns:p14="http://schemas.microsoft.com/office/powerpoint/2010/main" val="2902990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890CA-6E5C-0644-BF21-45567FC9EE6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81FE29-479B-A947-8B6E-2B831BB035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38F7ED-42FA-9245-9079-C0DD78D819F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5644746-58A8-9047-A4FA-2EC8E19B0FCE}"/>
              </a:ext>
            </a:extLst>
          </p:cNvPr>
          <p:cNvSpPr>
            <a:spLocks noGrp="1"/>
          </p:cNvSpPr>
          <p:nvPr>
            <p:ph type="dt" sz="half" idx="10"/>
          </p:nvPr>
        </p:nvSpPr>
        <p:spPr/>
        <p:txBody>
          <a:bodyPr/>
          <a:lstStyle/>
          <a:p>
            <a:fld id="{5A532483-C120-704C-A275-3F73E2B00182}" type="datetimeFigureOut">
              <a:rPr lang="en-US" smtClean="0"/>
              <a:t>10/26/2022</a:t>
            </a:fld>
            <a:endParaRPr lang="en-US"/>
          </a:p>
        </p:txBody>
      </p:sp>
      <p:sp>
        <p:nvSpPr>
          <p:cNvPr id="6" name="Footer Placeholder 5">
            <a:extLst>
              <a:ext uri="{FF2B5EF4-FFF2-40B4-BE49-F238E27FC236}">
                <a16:creationId xmlns:a16="http://schemas.microsoft.com/office/drawing/2014/main" id="{847EE8B5-6E88-7146-A6C6-1C2AB5DE53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F9A8AE-39D0-074A-B157-E519FC21ECFD}"/>
              </a:ext>
            </a:extLst>
          </p:cNvPr>
          <p:cNvSpPr>
            <a:spLocks noGrp="1"/>
          </p:cNvSpPr>
          <p:nvPr>
            <p:ph type="sldNum" sz="quarter" idx="12"/>
          </p:nvPr>
        </p:nvSpPr>
        <p:spPr/>
        <p:txBody>
          <a:bodyPr/>
          <a:lstStyle/>
          <a:p>
            <a:fld id="{E2687512-E205-784E-ABBF-E81A327B0FE9}" type="slidenum">
              <a:rPr lang="en-US" smtClean="0"/>
              <a:t>‹#›</a:t>
            </a:fld>
            <a:endParaRPr lang="en-US"/>
          </a:p>
        </p:txBody>
      </p:sp>
    </p:spTree>
    <p:extLst>
      <p:ext uri="{BB962C8B-B14F-4D97-AF65-F5344CB8AC3E}">
        <p14:creationId xmlns:p14="http://schemas.microsoft.com/office/powerpoint/2010/main" val="1606202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F3672-1BFF-0045-B554-7DC815B9950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89742C8-2D9D-8E41-988D-9780B3D325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B7317E-A60B-4E49-8CE5-A9B3FAA42C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BE548F-B4B8-474A-A444-38A40EAFC0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5B57D01-224A-BE4E-B371-2CFD091A6F3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B90EA64-64FB-0343-913B-36354CAF9974}"/>
              </a:ext>
            </a:extLst>
          </p:cNvPr>
          <p:cNvSpPr>
            <a:spLocks noGrp="1"/>
          </p:cNvSpPr>
          <p:nvPr>
            <p:ph type="dt" sz="half" idx="10"/>
          </p:nvPr>
        </p:nvSpPr>
        <p:spPr/>
        <p:txBody>
          <a:bodyPr/>
          <a:lstStyle/>
          <a:p>
            <a:fld id="{5A532483-C120-704C-A275-3F73E2B00182}" type="datetimeFigureOut">
              <a:rPr lang="en-US" smtClean="0"/>
              <a:t>10/26/2022</a:t>
            </a:fld>
            <a:endParaRPr lang="en-US"/>
          </a:p>
        </p:txBody>
      </p:sp>
      <p:sp>
        <p:nvSpPr>
          <p:cNvPr id="8" name="Footer Placeholder 7">
            <a:extLst>
              <a:ext uri="{FF2B5EF4-FFF2-40B4-BE49-F238E27FC236}">
                <a16:creationId xmlns:a16="http://schemas.microsoft.com/office/drawing/2014/main" id="{34D8AEE9-AD9E-354B-9B72-1F39E8D9BA6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FBB0F99-4842-2A47-897D-9CE1766FC2A9}"/>
              </a:ext>
            </a:extLst>
          </p:cNvPr>
          <p:cNvSpPr>
            <a:spLocks noGrp="1"/>
          </p:cNvSpPr>
          <p:nvPr>
            <p:ph type="sldNum" sz="quarter" idx="12"/>
          </p:nvPr>
        </p:nvSpPr>
        <p:spPr/>
        <p:txBody>
          <a:bodyPr/>
          <a:lstStyle/>
          <a:p>
            <a:fld id="{E2687512-E205-784E-ABBF-E81A327B0FE9}" type="slidenum">
              <a:rPr lang="en-US" smtClean="0"/>
              <a:t>‹#›</a:t>
            </a:fld>
            <a:endParaRPr lang="en-US"/>
          </a:p>
        </p:txBody>
      </p:sp>
    </p:spTree>
    <p:extLst>
      <p:ext uri="{BB962C8B-B14F-4D97-AF65-F5344CB8AC3E}">
        <p14:creationId xmlns:p14="http://schemas.microsoft.com/office/powerpoint/2010/main" val="1196228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8D8B5-DDDA-ED46-A9AE-0015B39597B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96E5826-7D3D-6A48-B2A1-F1C6354C3BFC}"/>
              </a:ext>
            </a:extLst>
          </p:cNvPr>
          <p:cNvSpPr>
            <a:spLocks noGrp="1"/>
          </p:cNvSpPr>
          <p:nvPr>
            <p:ph type="dt" sz="half" idx="10"/>
          </p:nvPr>
        </p:nvSpPr>
        <p:spPr/>
        <p:txBody>
          <a:bodyPr/>
          <a:lstStyle/>
          <a:p>
            <a:fld id="{5A532483-C120-704C-A275-3F73E2B00182}" type="datetimeFigureOut">
              <a:rPr lang="en-US" smtClean="0"/>
              <a:t>10/26/2022</a:t>
            </a:fld>
            <a:endParaRPr lang="en-US"/>
          </a:p>
        </p:txBody>
      </p:sp>
      <p:sp>
        <p:nvSpPr>
          <p:cNvPr id="4" name="Footer Placeholder 3">
            <a:extLst>
              <a:ext uri="{FF2B5EF4-FFF2-40B4-BE49-F238E27FC236}">
                <a16:creationId xmlns:a16="http://schemas.microsoft.com/office/drawing/2014/main" id="{1BFC8B6E-9982-BF41-98F7-1CB0901AD35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62B57D5-8CA1-B84C-A0E5-513F0E568616}"/>
              </a:ext>
            </a:extLst>
          </p:cNvPr>
          <p:cNvSpPr>
            <a:spLocks noGrp="1"/>
          </p:cNvSpPr>
          <p:nvPr>
            <p:ph type="sldNum" sz="quarter" idx="12"/>
          </p:nvPr>
        </p:nvSpPr>
        <p:spPr/>
        <p:txBody>
          <a:bodyPr/>
          <a:lstStyle/>
          <a:p>
            <a:fld id="{E2687512-E205-784E-ABBF-E81A327B0FE9}" type="slidenum">
              <a:rPr lang="en-US" smtClean="0"/>
              <a:t>‹#›</a:t>
            </a:fld>
            <a:endParaRPr lang="en-US"/>
          </a:p>
        </p:txBody>
      </p:sp>
    </p:spTree>
    <p:extLst>
      <p:ext uri="{BB962C8B-B14F-4D97-AF65-F5344CB8AC3E}">
        <p14:creationId xmlns:p14="http://schemas.microsoft.com/office/powerpoint/2010/main" val="2683481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AF30C97-2DB3-D845-ADF6-4B4DDE185A4E}"/>
              </a:ext>
            </a:extLst>
          </p:cNvPr>
          <p:cNvSpPr>
            <a:spLocks noGrp="1"/>
          </p:cNvSpPr>
          <p:nvPr>
            <p:ph type="dt" sz="half" idx="10"/>
          </p:nvPr>
        </p:nvSpPr>
        <p:spPr/>
        <p:txBody>
          <a:bodyPr/>
          <a:lstStyle/>
          <a:p>
            <a:fld id="{5A532483-C120-704C-A275-3F73E2B00182}" type="datetimeFigureOut">
              <a:rPr lang="en-US" smtClean="0"/>
              <a:t>10/26/2022</a:t>
            </a:fld>
            <a:endParaRPr lang="en-US"/>
          </a:p>
        </p:txBody>
      </p:sp>
      <p:sp>
        <p:nvSpPr>
          <p:cNvPr id="3" name="Footer Placeholder 2">
            <a:extLst>
              <a:ext uri="{FF2B5EF4-FFF2-40B4-BE49-F238E27FC236}">
                <a16:creationId xmlns:a16="http://schemas.microsoft.com/office/drawing/2014/main" id="{17058D23-EBDF-F944-80FC-6A226EA3CA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D255D88-A3BB-5244-828B-34AF89008F5A}"/>
              </a:ext>
            </a:extLst>
          </p:cNvPr>
          <p:cNvSpPr>
            <a:spLocks noGrp="1"/>
          </p:cNvSpPr>
          <p:nvPr>
            <p:ph type="sldNum" sz="quarter" idx="12"/>
          </p:nvPr>
        </p:nvSpPr>
        <p:spPr/>
        <p:txBody>
          <a:bodyPr/>
          <a:lstStyle/>
          <a:p>
            <a:fld id="{E2687512-E205-784E-ABBF-E81A327B0FE9}" type="slidenum">
              <a:rPr lang="en-US" smtClean="0"/>
              <a:t>‹#›</a:t>
            </a:fld>
            <a:endParaRPr lang="en-US"/>
          </a:p>
        </p:txBody>
      </p:sp>
    </p:spTree>
    <p:extLst>
      <p:ext uri="{BB962C8B-B14F-4D97-AF65-F5344CB8AC3E}">
        <p14:creationId xmlns:p14="http://schemas.microsoft.com/office/powerpoint/2010/main" val="2865413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76661-1C76-1F45-9F2A-E06D95B064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86F8829-2591-FF49-88CB-246E479CCC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82985F3-047F-9E4C-B118-297D69AB5B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9E0C5E-DF2E-2B46-8159-058261803B0A}"/>
              </a:ext>
            </a:extLst>
          </p:cNvPr>
          <p:cNvSpPr>
            <a:spLocks noGrp="1"/>
          </p:cNvSpPr>
          <p:nvPr>
            <p:ph type="dt" sz="half" idx="10"/>
          </p:nvPr>
        </p:nvSpPr>
        <p:spPr/>
        <p:txBody>
          <a:bodyPr/>
          <a:lstStyle/>
          <a:p>
            <a:fld id="{5A532483-C120-704C-A275-3F73E2B00182}" type="datetimeFigureOut">
              <a:rPr lang="en-US" smtClean="0"/>
              <a:t>10/26/2022</a:t>
            </a:fld>
            <a:endParaRPr lang="en-US"/>
          </a:p>
        </p:txBody>
      </p:sp>
      <p:sp>
        <p:nvSpPr>
          <p:cNvPr id="6" name="Footer Placeholder 5">
            <a:extLst>
              <a:ext uri="{FF2B5EF4-FFF2-40B4-BE49-F238E27FC236}">
                <a16:creationId xmlns:a16="http://schemas.microsoft.com/office/drawing/2014/main" id="{709F48A5-F55F-4C44-BCF9-25E2FF83AF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DD956E-62CE-914A-B844-28E3A4EE954B}"/>
              </a:ext>
            </a:extLst>
          </p:cNvPr>
          <p:cNvSpPr>
            <a:spLocks noGrp="1"/>
          </p:cNvSpPr>
          <p:nvPr>
            <p:ph type="sldNum" sz="quarter" idx="12"/>
          </p:nvPr>
        </p:nvSpPr>
        <p:spPr/>
        <p:txBody>
          <a:bodyPr/>
          <a:lstStyle/>
          <a:p>
            <a:fld id="{E2687512-E205-784E-ABBF-E81A327B0FE9}" type="slidenum">
              <a:rPr lang="en-US" smtClean="0"/>
              <a:t>‹#›</a:t>
            </a:fld>
            <a:endParaRPr lang="en-US"/>
          </a:p>
        </p:txBody>
      </p:sp>
    </p:spTree>
    <p:extLst>
      <p:ext uri="{BB962C8B-B14F-4D97-AF65-F5344CB8AC3E}">
        <p14:creationId xmlns:p14="http://schemas.microsoft.com/office/powerpoint/2010/main" val="3974078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B346-BC1A-3B44-9BE4-B79237A5D3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9C3529-B9BC-594B-9C5B-76B1E89C17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45F292D-5342-1145-B9C2-AAF4D1A366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7FB5FD-AB72-F145-86EC-DC9763B5BF6F}"/>
              </a:ext>
            </a:extLst>
          </p:cNvPr>
          <p:cNvSpPr>
            <a:spLocks noGrp="1"/>
          </p:cNvSpPr>
          <p:nvPr>
            <p:ph type="dt" sz="half" idx="10"/>
          </p:nvPr>
        </p:nvSpPr>
        <p:spPr/>
        <p:txBody>
          <a:bodyPr/>
          <a:lstStyle/>
          <a:p>
            <a:fld id="{5A532483-C120-704C-A275-3F73E2B00182}" type="datetimeFigureOut">
              <a:rPr lang="en-US" smtClean="0"/>
              <a:t>10/26/2022</a:t>
            </a:fld>
            <a:endParaRPr lang="en-US"/>
          </a:p>
        </p:txBody>
      </p:sp>
      <p:sp>
        <p:nvSpPr>
          <p:cNvPr id="6" name="Footer Placeholder 5">
            <a:extLst>
              <a:ext uri="{FF2B5EF4-FFF2-40B4-BE49-F238E27FC236}">
                <a16:creationId xmlns:a16="http://schemas.microsoft.com/office/drawing/2014/main" id="{2DBDFD9F-8123-6E42-A6D8-9A50125C50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DEAF3D-5645-1C40-B77A-FB23613194AA}"/>
              </a:ext>
            </a:extLst>
          </p:cNvPr>
          <p:cNvSpPr>
            <a:spLocks noGrp="1"/>
          </p:cNvSpPr>
          <p:nvPr>
            <p:ph type="sldNum" sz="quarter" idx="12"/>
          </p:nvPr>
        </p:nvSpPr>
        <p:spPr/>
        <p:txBody>
          <a:bodyPr/>
          <a:lstStyle/>
          <a:p>
            <a:fld id="{E2687512-E205-784E-ABBF-E81A327B0FE9}" type="slidenum">
              <a:rPr lang="en-US" smtClean="0"/>
              <a:t>‹#›</a:t>
            </a:fld>
            <a:endParaRPr lang="en-US"/>
          </a:p>
        </p:txBody>
      </p:sp>
    </p:spTree>
    <p:extLst>
      <p:ext uri="{BB962C8B-B14F-4D97-AF65-F5344CB8AC3E}">
        <p14:creationId xmlns:p14="http://schemas.microsoft.com/office/powerpoint/2010/main" val="85768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75A330"/>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CD3DCA-61F5-F748-8CDC-0C41D289F1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F449C16-99F7-2B49-A451-52E62E01CE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F7E17C-F376-A04F-9C48-D61C71A8A3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532483-C120-704C-A275-3F73E2B00182}" type="datetimeFigureOut">
              <a:rPr lang="en-US" smtClean="0"/>
              <a:t>10/26/2022</a:t>
            </a:fld>
            <a:endParaRPr lang="en-US"/>
          </a:p>
        </p:txBody>
      </p:sp>
      <p:sp>
        <p:nvSpPr>
          <p:cNvPr id="5" name="Footer Placeholder 4">
            <a:extLst>
              <a:ext uri="{FF2B5EF4-FFF2-40B4-BE49-F238E27FC236}">
                <a16:creationId xmlns:a16="http://schemas.microsoft.com/office/drawing/2014/main" id="{29914CD6-191D-204D-AD30-D7E0F607FB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895DE41-4DE8-F747-8DE4-8913FC2817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687512-E205-784E-ABBF-E81A327B0FE9}" type="slidenum">
              <a:rPr lang="en-US" smtClean="0"/>
              <a:t>‹#›</a:t>
            </a:fld>
            <a:endParaRPr lang="en-US"/>
          </a:p>
        </p:txBody>
      </p:sp>
    </p:spTree>
    <p:extLst>
      <p:ext uri="{BB962C8B-B14F-4D97-AF65-F5344CB8AC3E}">
        <p14:creationId xmlns:p14="http://schemas.microsoft.com/office/powerpoint/2010/main" val="4708083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jpg"/><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BA6A4-0335-024E-96EE-1C62BDA97284}"/>
              </a:ext>
            </a:extLst>
          </p:cNvPr>
          <p:cNvSpPr>
            <a:spLocks noGrp="1"/>
          </p:cNvSpPr>
          <p:nvPr>
            <p:ph type="ctrTitle"/>
          </p:nvPr>
        </p:nvSpPr>
        <p:spPr>
          <a:noFill/>
        </p:spPr>
        <p:txBody>
          <a:bodyPr/>
          <a:lstStyle/>
          <a:p>
            <a:r>
              <a:rPr lang="en-US" dirty="0">
                <a:solidFill>
                  <a:srgbClr val="0C3922"/>
                </a:solidFill>
                <a:latin typeface="Bookman Old Style" panose="02050604050505020204" pitchFamily="18" charset="0"/>
              </a:rPr>
              <a:t>Rabies: Explained</a:t>
            </a:r>
          </a:p>
        </p:txBody>
      </p:sp>
      <p:sp>
        <p:nvSpPr>
          <p:cNvPr id="3" name="Subtitle 2">
            <a:extLst>
              <a:ext uri="{FF2B5EF4-FFF2-40B4-BE49-F238E27FC236}">
                <a16:creationId xmlns:a16="http://schemas.microsoft.com/office/drawing/2014/main" id="{2313E3AF-C49A-0243-A4AD-08B7056ABB39}"/>
              </a:ext>
            </a:extLst>
          </p:cNvPr>
          <p:cNvSpPr>
            <a:spLocks noGrp="1"/>
          </p:cNvSpPr>
          <p:nvPr>
            <p:ph type="subTitle" idx="1"/>
          </p:nvPr>
        </p:nvSpPr>
        <p:spPr/>
        <p:txBody>
          <a:bodyPr/>
          <a:lstStyle/>
          <a:p>
            <a:r>
              <a:rPr lang="en-US" dirty="0">
                <a:solidFill>
                  <a:srgbClr val="0C3922"/>
                </a:solidFill>
                <a:latin typeface="Bookman Old Style" panose="02050604050505020204" pitchFamily="18" charset="0"/>
              </a:rPr>
              <a:t>What it is, why it matters, and how to prevent it</a:t>
            </a:r>
          </a:p>
        </p:txBody>
      </p:sp>
    </p:spTree>
    <p:extLst>
      <p:ext uri="{BB962C8B-B14F-4D97-AF65-F5344CB8AC3E}">
        <p14:creationId xmlns:p14="http://schemas.microsoft.com/office/powerpoint/2010/main" val="22423327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05E3D-6788-9441-BF31-6BEC0013F697}"/>
              </a:ext>
            </a:extLst>
          </p:cNvPr>
          <p:cNvSpPr>
            <a:spLocks noGrp="1"/>
          </p:cNvSpPr>
          <p:nvPr>
            <p:ph type="title"/>
          </p:nvPr>
        </p:nvSpPr>
        <p:spPr>
          <a:xfrm>
            <a:off x="4181475" y="2766218"/>
            <a:ext cx="3619500" cy="1325563"/>
          </a:xfrm>
        </p:spPr>
        <p:txBody>
          <a:bodyPr/>
          <a:lstStyle/>
          <a:p>
            <a:r>
              <a:rPr lang="en-US" dirty="0">
                <a:solidFill>
                  <a:srgbClr val="0C3922"/>
                </a:solidFill>
                <a:latin typeface="Bookman Old Style" panose="02050604050505020204" pitchFamily="18" charset="0"/>
              </a:rPr>
              <a:t>Homework!</a:t>
            </a:r>
          </a:p>
        </p:txBody>
      </p:sp>
    </p:spTree>
    <p:extLst>
      <p:ext uri="{BB962C8B-B14F-4D97-AF65-F5344CB8AC3E}">
        <p14:creationId xmlns:p14="http://schemas.microsoft.com/office/powerpoint/2010/main" val="118266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53914-C5E6-1E4E-A6A5-BDFCA90DEE60}"/>
              </a:ext>
            </a:extLst>
          </p:cNvPr>
          <p:cNvSpPr>
            <a:spLocks noGrp="1"/>
          </p:cNvSpPr>
          <p:nvPr>
            <p:ph type="title"/>
          </p:nvPr>
        </p:nvSpPr>
        <p:spPr>
          <a:xfrm>
            <a:off x="1485900" y="837405"/>
            <a:ext cx="12020550" cy="1325563"/>
          </a:xfrm>
        </p:spPr>
        <p:txBody>
          <a:bodyPr/>
          <a:lstStyle/>
          <a:p>
            <a:r>
              <a:rPr lang="en-US" sz="4000" dirty="0">
                <a:solidFill>
                  <a:srgbClr val="0C3922"/>
                </a:solidFill>
                <a:latin typeface="Bookman Old Style" panose="02050604050505020204" pitchFamily="18" charset="0"/>
              </a:rPr>
              <a:t>Group Discussion: </a:t>
            </a:r>
            <a:br>
              <a:rPr lang="en-US" dirty="0">
                <a:solidFill>
                  <a:srgbClr val="0C3922"/>
                </a:solidFill>
                <a:latin typeface="Bookman Old Style" panose="02050604050505020204" pitchFamily="18" charset="0"/>
              </a:rPr>
            </a:br>
            <a:r>
              <a:rPr lang="en-US" dirty="0">
                <a:solidFill>
                  <a:srgbClr val="0C3922"/>
                </a:solidFill>
                <a:latin typeface="Bookman Old Style" panose="02050604050505020204" pitchFamily="18" charset="0"/>
              </a:rPr>
              <a:t>What do you know about rabies?</a:t>
            </a:r>
          </a:p>
        </p:txBody>
      </p:sp>
      <p:pic>
        <p:nvPicPr>
          <p:cNvPr id="4" name="Picture 3">
            <a:extLst>
              <a:ext uri="{FF2B5EF4-FFF2-40B4-BE49-F238E27FC236}">
                <a16:creationId xmlns:a16="http://schemas.microsoft.com/office/drawing/2014/main" id="{4DCC48E0-1298-0F48-8374-04E48372DF1E}"/>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8092" b="89884" l="9827" r="89884">
                        <a14:foregroundMark x1="28035" y1="14162" x2="38728" y2="6647"/>
                        <a14:foregroundMark x1="38728" y1="6647" x2="51734" y2="8092"/>
                        <a14:foregroundMark x1="51734" y1="8092" x2="58671" y2="13006"/>
                        <a14:foregroundMark x1="36384" y1="79076" x2="43372" y2="74294"/>
                        <a14:foregroundMark x1="35732" y1="68786" x2="33703" y2="67846"/>
                        <a14:foregroundMark x1="40324" y1="70914" x2="35732" y2="68786"/>
                        <a14:foregroundMark x1="33211" y1="68786" x2="32996" y2="78472"/>
                        <a14:foregroundMark x1="62139" y1="29480" x2="63584" y2="28035"/>
                        <a14:foregroundMark x1="62428" y1="28902" x2="65607" y2="31503"/>
                        <a14:foregroundMark x1="62139" y1="28035" x2="65318" y2="30347"/>
                        <a14:foregroundMark x1="63295" y1="26301" x2="68786" y2="32948"/>
                        <a14:backgroundMark x1="31792" y1="67630" x2="31792" y2="67630"/>
                        <a14:backgroundMark x1="31503" y1="68786" x2="31503" y2="68786"/>
                        <a14:backgroundMark x1="30636" y1="68786" x2="33815" y2="67630"/>
                        <a14:backgroundMark x1="44798" y1="70231" x2="45376" y2="73988"/>
                        <a14:backgroundMark x1="30347" y1="81503" x2="33526" y2="82948"/>
                      </a14:backgroundRemoval>
                    </a14:imgEffect>
                  </a14:imgLayer>
                </a14:imgProps>
              </a:ext>
            </a:extLst>
          </a:blip>
          <a:stretch>
            <a:fillRect/>
          </a:stretch>
        </p:blipFill>
        <p:spPr>
          <a:xfrm>
            <a:off x="4252912" y="2654299"/>
            <a:ext cx="3686175" cy="3686175"/>
          </a:xfrm>
          <a:prstGeom prst="rect">
            <a:avLst/>
          </a:prstGeom>
        </p:spPr>
      </p:pic>
    </p:spTree>
    <p:extLst>
      <p:ext uri="{BB962C8B-B14F-4D97-AF65-F5344CB8AC3E}">
        <p14:creationId xmlns:p14="http://schemas.microsoft.com/office/powerpoint/2010/main" val="677903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A649D-AAE6-3649-8E92-E816207D94AA}"/>
              </a:ext>
            </a:extLst>
          </p:cNvPr>
          <p:cNvSpPr>
            <a:spLocks noGrp="1"/>
          </p:cNvSpPr>
          <p:nvPr>
            <p:ph type="title"/>
          </p:nvPr>
        </p:nvSpPr>
        <p:spPr>
          <a:xfrm>
            <a:off x="838200" y="2179176"/>
            <a:ext cx="10515600" cy="1325563"/>
          </a:xfrm>
        </p:spPr>
        <p:txBody>
          <a:bodyPr/>
          <a:lstStyle/>
          <a:p>
            <a:r>
              <a:rPr lang="en-US" dirty="0">
                <a:solidFill>
                  <a:srgbClr val="0C3922"/>
                </a:solidFill>
                <a:latin typeface="Bookman Old Style" panose="02050604050505020204" pitchFamily="18" charset="0"/>
              </a:rPr>
              <a:t>Who does it affect?</a:t>
            </a:r>
          </a:p>
        </p:txBody>
      </p:sp>
      <p:sp>
        <p:nvSpPr>
          <p:cNvPr id="3" name="Content Placeholder 2">
            <a:extLst>
              <a:ext uri="{FF2B5EF4-FFF2-40B4-BE49-F238E27FC236}">
                <a16:creationId xmlns:a16="http://schemas.microsoft.com/office/drawing/2014/main" id="{D51C5CC3-B416-5B4F-A226-28BA47D240D5}"/>
              </a:ext>
            </a:extLst>
          </p:cNvPr>
          <p:cNvSpPr>
            <a:spLocks noGrp="1"/>
          </p:cNvSpPr>
          <p:nvPr>
            <p:ph idx="1"/>
          </p:nvPr>
        </p:nvSpPr>
        <p:spPr>
          <a:xfrm>
            <a:off x="838200" y="3429000"/>
            <a:ext cx="10515600" cy="2476833"/>
          </a:xfrm>
        </p:spPr>
        <p:txBody>
          <a:bodyPr/>
          <a:lstStyle/>
          <a:p>
            <a:r>
              <a:rPr lang="en-US" dirty="0">
                <a:solidFill>
                  <a:srgbClr val="0C3922"/>
                </a:solidFill>
                <a:latin typeface="Bookman Old Style" panose="02050604050505020204" pitchFamily="18" charset="0"/>
              </a:rPr>
              <a:t>HUMANS</a:t>
            </a:r>
          </a:p>
          <a:p>
            <a:r>
              <a:rPr lang="en-US" dirty="0">
                <a:solidFill>
                  <a:srgbClr val="0C3922"/>
                </a:solidFill>
                <a:latin typeface="Bookman Old Style" panose="02050604050505020204" pitchFamily="18" charset="0"/>
              </a:rPr>
              <a:t>Dogs</a:t>
            </a:r>
          </a:p>
          <a:p>
            <a:r>
              <a:rPr lang="en-US" dirty="0">
                <a:solidFill>
                  <a:srgbClr val="0C3922"/>
                </a:solidFill>
                <a:latin typeface="Bookman Old Style" panose="02050604050505020204" pitchFamily="18" charset="0"/>
              </a:rPr>
              <a:t>Cats</a:t>
            </a:r>
          </a:p>
          <a:p>
            <a:r>
              <a:rPr lang="en-US" dirty="0">
                <a:solidFill>
                  <a:srgbClr val="0C3922"/>
                </a:solidFill>
                <a:latin typeface="Bookman Old Style" panose="02050604050505020204" pitchFamily="18" charset="0"/>
              </a:rPr>
              <a:t>Other wild animals: </a:t>
            </a:r>
          </a:p>
          <a:p>
            <a:pPr lvl="1"/>
            <a:r>
              <a:rPr lang="en-US" dirty="0">
                <a:solidFill>
                  <a:srgbClr val="0C3922"/>
                </a:solidFill>
                <a:latin typeface="Bookman Old Style" panose="02050604050505020204" pitchFamily="18" charset="0"/>
              </a:rPr>
              <a:t>foxes, skunks, bats</a:t>
            </a:r>
          </a:p>
          <a:p>
            <a:pPr marL="0" indent="0">
              <a:buNone/>
            </a:pPr>
            <a:endParaRPr lang="en-US" dirty="0"/>
          </a:p>
        </p:txBody>
      </p:sp>
      <p:sp>
        <p:nvSpPr>
          <p:cNvPr id="4" name="TextBox 3">
            <a:extLst>
              <a:ext uri="{FF2B5EF4-FFF2-40B4-BE49-F238E27FC236}">
                <a16:creationId xmlns:a16="http://schemas.microsoft.com/office/drawing/2014/main" id="{05B2D11D-0EE8-944D-A001-595D13275BDE}"/>
              </a:ext>
            </a:extLst>
          </p:cNvPr>
          <p:cNvSpPr txBox="1"/>
          <p:nvPr/>
        </p:nvSpPr>
        <p:spPr>
          <a:xfrm>
            <a:off x="838200" y="552893"/>
            <a:ext cx="8816163" cy="769441"/>
          </a:xfrm>
          <a:prstGeom prst="rect">
            <a:avLst/>
          </a:prstGeom>
          <a:noFill/>
        </p:spPr>
        <p:txBody>
          <a:bodyPr wrap="square" rtlCol="0">
            <a:spAutoFit/>
          </a:bodyPr>
          <a:lstStyle/>
          <a:p>
            <a:r>
              <a:rPr lang="en-US" sz="4400" dirty="0">
                <a:solidFill>
                  <a:srgbClr val="0C3922"/>
                </a:solidFill>
                <a:latin typeface="Bookman Old Style" panose="02050604050505020204" pitchFamily="18" charset="0"/>
              </a:rPr>
              <a:t>What is it?</a:t>
            </a:r>
          </a:p>
        </p:txBody>
      </p:sp>
      <p:sp>
        <p:nvSpPr>
          <p:cNvPr id="5" name="TextBox 4">
            <a:extLst>
              <a:ext uri="{FF2B5EF4-FFF2-40B4-BE49-F238E27FC236}">
                <a16:creationId xmlns:a16="http://schemas.microsoft.com/office/drawing/2014/main" id="{8FF80FDA-599E-A949-AA39-277EEBC9D328}"/>
              </a:ext>
            </a:extLst>
          </p:cNvPr>
          <p:cNvSpPr txBox="1"/>
          <p:nvPr/>
        </p:nvSpPr>
        <p:spPr>
          <a:xfrm>
            <a:off x="838200" y="1558261"/>
            <a:ext cx="7464056" cy="523220"/>
          </a:xfrm>
          <a:prstGeom prst="rect">
            <a:avLst/>
          </a:prstGeom>
          <a:noFill/>
        </p:spPr>
        <p:txBody>
          <a:bodyPr wrap="square" rtlCol="0">
            <a:spAutoFit/>
          </a:bodyPr>
          <a:lstStyle/>
          <a:p>
            <a:r>
              <a:rPr lang="en-US" sz="2800" dirty="0">
                <a:solidFill>
                  <a:srgbClr val="0C3922"/>
                </a:solidFill>
                <a:latin typeface="Bookman Old Style" panose="02050604050505020204" pitchFamily="18" charset="0"/>
              </a:rPr>
              <a:t>Fatal disease caused by a </a:t>
            </a:r>
            <a:r>
              <a:rPr lang="en-US" sz="2800" b="1" dirty="0">
                <a:solidFill>
                  <a:srgbClr val="0C3922"/>
                </a:solidFill>
                <a:latin typeface="Bookman Old Style" panose="02050604050505020204" pitchFamily="18" charset="0"/>
              </a:rPr>
              <a:t>virus.</a:t>
            </a:r>
          </a:p>
        </p:txBody>
      </p:sp>
      <p:pic>
        <p:nvPicPr>
          <p:cNvPr id="9" name="Picture 8" descr="A group of dogs standing on grass&#10;&#10;Description automatically generated with low confidence">
            <a:extLst>
              <a:ext uri="{FF2B5EF4-FFF2-40B4-BE49-F238E27FC236}">
                <a16:creationId xmlns:a16="http://schemas.microsoft.com/office/drawing/2014/main" id="{54C24852-A066-6C4B-B513-A3A66DB4F64E}"/>
              </a:ext>
            </a:extLst>
          </p:cNvPr>
          <p:cNvPicPr>
            <a:picLocks noChangeAspect="1"/>
          </p:cNvPicPr>
          <p:nvPr/>
        </p:nvPicPr>
        <p:blipFill>
          <a:blip r:embed="rId3"/>
          <a:stretch>
            <a:fillRect/>
          </a:stretch>
        </p:blipFill>
        <p:spPr>
          <a:xfrm>
            <a:off x="8733981" y="187029"/>
            <a:ext cx="3302444" cy="2476833"/>
          </a:xfrm>
          <a:prstGeom prst="rect">
            <a:avLst/>
          </a:prstGeom>
        </p:spPr>
      </p:pic>
      <p:pic>
        <p:nvPicPr>
          <p:cNvPr id="11" name="Picture 10" descr="A fox in the snow&#10;&#10;Description automatically generated with medium confidence">
            <a:extLst>
              <a:ext uri="{FF2B5EF4-FFF2-40B4-BE49-F238E27FC236}">
                <a16:creationId xmlns:a16="http://schemas.microsoft.com/office/drawing/2014/main" id="{8DCCA2E6-FA66-944D-BFAD-61D3A6C1941C}"/>
              </a:ext>
            </a:extLst>
          </p:cNvPr>
          <p:cNvPicPr>
            <a:picLocks noChangeAspect="1"/>
          </p:cNvPicPr>
          <p:nvPr/>
        </p:nvPicPr>
        <p:blipFill>
          <a:blip r:embed="rId4"/>
          <a:stretch>
            <a:fillRect/>
          </a:stretch>
        </p:blipFill>
        <p:spPr>
          <a:xfrm>
            <a:off x="6417782" y="2346118"/>
            <a:ext cx="3768947" cy="2512631"/>
          </a:xfrm>
          <a:prstGeom prst="rect">
            <a:avLst/>
          </a:prstGeom>
        </p:spPr>
      </p:pic>
      <p:pic>
        <p:nvPicPr>
          <p:cNvPr id="13" name="Picture 12" descr="A picture containing ground, bat, mammal&#10;&#10;Description automatically generated">
            <a:extLst>
              <a:ext uri="{FF2B5EF4-FFF2-40B4-BE49-F238E27FC236}">
                <a16:creationId xmlns:a16="http://schemas.microsoft.com/office/drawing/2014/main" id="{83CA8170-BDB9-984D-9194-A3ADD4DC7276}"/>
              </a:ext>
            </a:extLst>
          </p:cNvPr>
          <p:cNvPicPr>
            <a:picLocks noChangeAspect="1"/>
          </p:cNvPicPr>
          <p:nvPr/>
        </p:nvPicPr>
        <p:blipFill>
          <a:blip r:embed="rId5"/>
          <a:stretch>
            <a:fillRect/>
          </a:stretch>
        </p:blipFill>
        <p:spPr>
          <a:xfrm>
            <a:off x="8521574" y="4399490"/>
            <a:ext cx="3415761" cy="2271481"/>
          </a:xfrm>
          <a:prstGeom prst="rect">
            <a:avLst/>
          </a:prstGeom>
        </p:spPr>
      </p:pic>
    </p:spTree>
    <p:extLst>
      <p:ext uri="{BB962C8B-B14F-4D97-AF65-F5344CB8AC3E}">
        <p14:creationId xmlns:p14="http://schemas.microsoft.com/office/powerpoint/2010/main" val="424166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11BD1-946D-3744-BE1A-28A72DEA4D58}"/>
              </a:ext>
            </a:extLst>
          </p:cNvPr>
          <p:cNvSpPr>
            <a:spLocks noGrp="1"/>
          </p:cNvSpPr>
          <p:nvPr>
            <p:ph type="title"/>
          </p:nvPr>
        </p:nvSpPr>
        <p:spPr/>
        <p:txBody>
          <a:bodyPr/>
          <a:lstStyle/>
          <a:p>
            <a:r>
              <a:rPr lang="en-US">
                <a:solidFill>
                  <a:srgbClr val="0C3922"/>
                </a:solidFill>
                <a:latin typeface="Bookman Old Style" panose="02050604050505020204" pitchFamily="18" charset="0"/>
              </a:rPr>
              <a:t>How is it transmitted? </a:t>
            </a:r>
            <a:endParaRPr lang="en-US" dirty="0">
              <a:solidFill>
                <a:srgbClr val="0C3922"/>
              </a:solidFill>
              <a:latin typeface="Bookman Old Style" panose="02050604050505020204" pitchFamily="18" charset="0"/>
            </a:endParaRPr>
          </a:p>
        </p:txBody>
      </p:sp>
      <p:sp>
        <p:nvSpPr>
          <p:cNvPr id="3" name="Content Placeholder 2">
            <a:extLst>
              <a:ext uri="{FF2B5EF4-FFF2-40B4-BE49-F238E27FC236}">
                <a16:creationId xmlns:a16="http://schemas.microsoft.com/office/drawing/2014/main" id="{6634D2C2-509C-1D4F-986C-27FB979B4D71}"/>
              </a:ext>
            </a:extLst>
          </p:cNvPr>
          <p:cNvSpPr>
            <a:spLocks noGrp="1"/>
          </p:cNvSpPr>
          <p:nvPr>
            <p:ph idx="1"/>
          </p:nvPr>
        </p:nvSpPr>
        <p:spPr/>
        <p:txBody>
          <a:bodyPr/>
          <a:lstStyle/>
          <a:p>
            <a:r>
              <a:rPr lang="en-US" b="1" dirty="0">
                <a:solidFill>
                  <a:srgbClr val="0C3922"/>
                </a:solidFill>
                <a:latin typeface="Bookman Old Style" panose="02050604050505020204" pitchFamily="18" charset="0"/>
              </a:rPr>
              <a:t>Bites</a:t>
            </a:r>
          </a:p>
          <a:p>
            <a:pPr lvl="1"/>
            <a:r>
              <a:rPr lang="en-US" dirty="0">
                <a:solidFill>
                  <a:srgbClr val="0C3922"/>
                </a:solidFill>
                <a:latin typeface="Bookman Old Style" panose="02050604050505020204" pitchFamily="18" charset="0"/>
              </a:rPr>
              <a:t>Virus lives inside saliva of infected animal</a:t>
            </a:r>
          </a:p>
          <a:p>
            <a:pPr lvl="1"/>
            <a:r>
              <a:rPr lang="en-US" dirty="0">
                <a:solidFill>
                  <a:srgbClr val="0C3922"/>
                </a:solidFill>
                <a:latin typeface="Bookman Old Style" panose="02050604050505020204" pitchFamily="18" charset="0"/>
              </a:rPr>
              <a:t>Bite </a:t>
            </a:r>
            <a:r>
              <a:rPr lang="en-US" dirty="0">
                <a:solidFill>
                  <a:srgbClr val="0C3922"/>
                </a:solidFill>
                <a:latin typeface="Bookman Old Style" panose="02050604050505020204" pitchFamily="18" charset="0"/>
                <a:sym typeface="Wingdings" pitchFamily="2" charset="2"/>
              </a:rPr>
              <a:t> saliva can penetrate through skin into tissue of bitten animal</a:t>
            </a:r>
            <a:endParaRPr lang="en-US" dirty="0">
              <a:solidFill>
                <a:srgbClr val="0C3922"/>
              </a:solidFill>
              <a:latin typeface="Bookman Old Style" panose="02050604050505020204" pitchFamily="18" charset="0"/>
            </a:endParaRPr>
          </a:p>
          <a:p>
            <a:endParaRPr lang="en-US" dirty="0"/>
          </a:p>
        </p:txBody>
      </p:sp>
      <p:pic>
        <p:nvPicPr>
          <p:cNvPr id="5" name="Picture 4" descr="A picture containing dog, sitting, mammal, posing&#10;&#10;Description automatically generated">
            <a:extLst>
              <a:ext uri="{FF2B5EF4-FFF2-40B4-BE49-F238E27FC236}">
                <a16:creationId xmlns:a16="http://schemas.microsoft.com/office/drawing/2014/main" id="{6E61DA6D-1E58-6242-9EA7-C02526DC1BAD}"/>
              </a:ext>
            </a:extLst>
          </p:cNvPr>
          <p:cNvPicPr>
            <a:picLocks noChangeAspect="1"/>
          </p:cNvPicPr>
          <p:nvPr/>
        </p:nvPicPr>
        <p:blipFill>
          <a:blip r:embed="rId3"/>
          <a:stretch>
            <a:fillRect/>
          </a:stretch>
        </p:blipFill>
        <p:spPr>
          <a:xfrm>
            <a:off x="8637588" y="3333200"/>
            <a:ext cx="2716212" cy="3159675"/>
          </a:xfrm>
          <a:prstGeom prst="rect">
            <a:avLst/>
          </a:prstGeom>
        </p:spPr>
      </p:pic>
    </p:spTree>
    <p:extLst>
      <p:ext uri="{BB962C8B-B14F-4D97-AF65-F5344CB8AC3E}">
        <p14:creationId xmlns:p14="http://schemas.microsoft.com/office/powerpoint/2010/main" val="4157233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EFB9C-394E-FF44-BA37-29B763325DEE}"/>
              </a:ext>
            </a:extLst>
          </p:cNvPr>
          <p:cNvSpPr>
            <a:spLocks noGrp="1"/>
          </p:cNvSpPr>
          <p:nvPr>
            <p:ph type="title"/>
          </p:nvPr>
        </p:nvSpPr>
        <p:spPr>
          <a:xfrm>
            <a:off x="419100" y="500062"/>
            <a:ext cx="11353800" cy="1325563"/>
          </a:xfrm>
        </p:spPr>
        <p:txBody>
          <a:bodyPr/>
          <a:lstStyle/>
          <a:p>
            <a:r>
              <a:rPr lang="en-US" dirty="0">
                <a:solidFill>
                  <a:srgbClr val="0C3922"/>
                </a:solidFill>
                <a:latin typeface="Bookman Old Style" panose="02050604050505020204" pitchFamily="18" charset="0"/>
              </a:rPr>
              <a:t>What does it do once it enters the body?</a:t>
            </a:r>
          </a:p>
        </p:txBody>
      </p:sp>
      <p:sp>
        <p:nvSpPr>
          <p:cNvPr id="3" name="Content Placeholder 2">
            <a:extLst>
              <a:ext uri="{FF2B5EF4-FFF2-40B4-BE49-F238E27FC236}">
                <a16:creationId xmlns:a16="http://schemas.microsoft.com/office/drawing/2014/main" id="{4BCACE92-0B87-C64B-BFF1-27F8726EC3F6}"/>
              </a:ext>
            </a:extLst>
          </p:cNvPr>
          <p:cNvSpPr>
            <a:spLocks noGrp="1"/>
          </p:cNvSpPr>
          <p:nvPr>
            <p:ph idx="1"/>
          </p:nvPr>
        </p:nvSpPr>
        <p:spPr>
          <a:xfrm>
            <a:off x="838200" y="1825625"/>
            <a:ext cx="5711456" cy="4351338"/>
          </a:xfrm>
        </p:spPr>
        <p:txBody>
          <a:bodyPr>
            <a:normAutofit fontScale="92500" lnSpcReduction="10000"/>
          </a:bodyPr>
          <a:lstStyle/>
          <a:p>
            <a:r>
              <a:rPr lang="en-US" dirty="0">
                <a:solidFill>
                  <a:srgbClr val="0C3922"/>
                </a:solidFill>
                <a:latin typeface="Bookman Old Style" panose="02050604050505020204" pitchFamily="18" charset="0"/>
              </a:rPr>
              <a:t>Travels along the peripheral nerves, to the spinal cord, to the brain</a:t>
            </a:r>
          </a:p>
          <a:p>
            <a:pPr lvl="1"/>
            <a:r>
              <a:rPr lang="en-US" dirty="0">
                <a:solidFill>
                  <a:srgbClr val="0C3922"/>
                </a:solidFill>
                <a:latin typeface="Bookman Old Style" panose="02050604050505020204" pitchFamily="18" charset="0"/>
              </a:rPr>
              <a:t>Car on a highway</a:t>
            </a:r>
          </a:p>
          <a:p>
            <a:r>
              <a:rPr lang="en-US" dirty="0">
                <a:solidFill>
                  <a:srgbClr val="0C3922"/>
                </a:solidFill>
                <a:latin typeface="Bookman Old Style" panose="02050604050505020204" pitchFamily="18" charset="0"/>
              </a:rPr>
              <a:t>Takes time (days-weeks) to reach final destination in the brain.</a:t>
            </a:r>
          </a:p>
          <a:p>
            <a:pPr lvl="1"/>
            <a:r>
              <a:rPr lang="en-US" b="1" dirty="0">
                <a:solidFill>
                  <a:srgbClr val="0C3922"/>
                </a:solidFill>
                <a:latin typeface="Bookman Old Style" panose="02050604050505020204" pitchFamily="18" charset="0"/>
              </a:rPr>
              <a:t>Lag period between infection and symptoms!!</a:t>
            </a:r>
          </a:p>
          <a:p>
            <a:pPr lvl="1"/>
            <a:r>
              <a:rPr lang="en-US" dirty="0">
                <a:solidFill>
                  <a:srgbClr val="7030A0"/>
                </a:solidFill>
                <a:latin typeface="Bookman Old Style" panose="02050604050505020204" pitchFamily="18" charset="0"/>
              </a:rPr>
              <a:t>What is the significance of this?</a:t>
            </a:r>
          </a:p>
          <a:p>
            <a:r>
              <a:rPr lang="en-US" dirty="0">
                <a:solidFill>
                  <a:srgbClr val="0C3922"/>
                </a:solidFill>
                <a:latin typeface="Bookman Old Style" panose="02050604050505020204" pitchFamily="18" charset="0"/>
              </a:rPr>
              <a:t>Bite closer to brain = less time before fatal effects.</a:t>
            </a:r>
          </a:p>
        </p:txBody>
      </p:sp>
      <p:pic>
        <p:nvPicPr>
          <p:cNvPr id="1026" name="Picture 2" descr="World's longest highways: Australia's Highway 1 | Geotab">
            <a:extLst>
              <a:ext uri="{FF2B5EF4-FFF2-40B4-BE49-F238E27FC236}">
                <a16:creationId xmlns:a16="http://schemas.microsoft.com/office/drawing/2014/main" id="{1A3D216A-9C83-7A44-BFE9-3C7DB6D4D52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4750"/>
          <a:stretch/>
        </p:blipFill>
        <p:spPr bwMode="auto">
          <a:xfrm>
            <a:off x="7267102" y="2057400"/>
            <a:ext cx="4215285" cy="31369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2234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2B36F-D087-C941-8DC9-495B807D9056}"/>
              </a:ext>
            </a:extLst>
          </p:cNvPr>
          <p:cNvSpPr>
            <a:spLocks noGrp="1"/>
          </p:cNvSpPr>
          <p:nvPr>
            <p:ph type="title"/>
          </p:nvPr>
        </p:nvSpPr>
        <p:spPr>
          <a:xfrm>
            <a:off x="-1" y="365125"/>
            <a:ext cx="12588949" cy="1325563"/>
          </a:xfrm>
        </p:spPr>
        <p:txBody>
          <a:bodyPr/>
          <a:lstStyle/>
          <a:p>
            <a:r>
              <a:rPr lang="en-US" dirty="0">
                <a:solidFill>
                  <a:srgbClr val="0C3922"/>
                </a:solidFill>
                <a:latin typeface="Bookman Old Style" panose="02050604050505020204" pitchFamily="18" charset="0"/>
              </a:rPr>
              <a:t>Symptoms seen in a rabid animal or human</a:t>
            </a:r>
          </a:p>
        </p:txBody>
      </p:sp>
      <p:sp>
        <p:nvSpPr>
          <p:cNvPr id="3" name="Content Placeholder 2">
            <a:extLst>
              <a:ext uri="{FF2B5EF4-FFF2-40B4-BE49-F238E27FC236}">
                <a16:creationId xmlns:a16="http://schemas.microsoft.com/office/drawing/2014/main" id="{E75380BF-C71B-3942-8137-25E894631AEE}"/>
              </a:ext>
            </a:extLst>
          </p:cNvPr>
          <p:cNvSpPr>
            <a:spLocks noGrp="1"/>
          </p:cNvSpPr>
          <p:nvPr>
            <p:ph idx="1"/>
          </p:nvPr>
        </p:nvSpPr>
        <p:spPr>
          <a:xfrm>
            <a:off x="838200" y="1690688"/>
            <a:ext cx="10515600" cy="4351338"/>
          </a:xfrm>
        </p:spPr>
        <p:txBody>
          <a:bodyPr>
            <a:normAutofit lnSpcReduction="10000"/>
          </a:bodyPr>
          <a:lstStyle/>
          <a:p>
            <a:r>
              <a:rPr lang="en-US" dirty="0">
                <a:solidFill>
                  <a:srgbClr val="0C3922"/>
                </a:solidFill>
                <a:latin typeface="Bookman Old Style" panose="02050604050505020204" pitchFamily="18" charset="0"/>
              </a:rPr>
              <a:t>Behavioral changes</a:t>
            </a:r>
          </a:p>
          <a:p>
            <a:pPr lvl="1"/>
            <a:r>
              <a:rPr lang="en-US" dirty="0">
                <a:solidFill>
                  <a:srgbClr val="0C3922"/>
                </a:solidFill>
                <a:latin typeface="Bookman Old Style" panose="02050604050505020204" pitchFamily="18" charset="0"/>
              </a:rPr>
              <a:t>More aggressive</a:t>
            </a:r>
          </a:p>
          <a:p>
            <a:pPr lvl="1"/>
            <a:r>
              <a:rPr lang="en-US" dirty="0">
                <a:solidFill>
                  <a:srgbClr val="0C3922"/>
                </a:solidFill>
                <a:latin typeface="Bookman Old Style" panose="02050604050505020204" pitchFamily="18" charset="0"/>
              </a:rPr>
              <a:t>Wild animals/prey species may be less fearful of humans</a:t>
            </a:r>
          </a:p>
          <a:p>
            <a:r>
              <a:rPr lang="en-US" dirty="0">
                <a:solidFill>
                  <a:srgbClr val="0C3922"/>
                </a:solidFill>
                <a:latin typeface="Bookman Old Style" panose="02050604050505020204" pitchFamily="18" charset="0"/>
              </a:rPr>
              <a:t>Voice change</a:t>
            </a:r>
          </a:p>
          <a:p>
            <a:r>
              <a:rPr lang="en-US" dirty="0">
                <a:solidFill>
                  <a:srgbClr val="0C3922"/>
                </a:solidFill>
                <a:latin typeface="Bookman Old Style" panose="02050604050505020204" pitchFamily="18" charset="0"/>
              </a:rPr>
              <a:t>Frothing at the mouth</a:t>
            </a:r>
          </a:p>
          <a:p>
            <a:r>
              <a:rPr lang="en-US" dirty="0">
                <a:solidFill>
                  <a:srgbClr val="0C3922"/>
                </a:solidFill>
                <a:latin typeface="Bookman Old Style" panose="02050604050505020204" pitchFamily="18" charset="0"/>
              </a:rPr>
              <a:t>Eventually: seizures/paralysis</a:t>
            </a:r>
          </a:p>
          <a:p>
            <a:r>
              <a:rPr lang="en-US" dirty="0">
                <a:solidFill>
                  <a:srgbClr val="0C3922"/>
                </a:solidFill>
                <a:latin typeface="Bookman Old Style" panose="02050604050505020204" pitchFamily="18" charset="0"/>
              </a:rPr>
              <a:t>Always fatal if left untreated!!!</a:t>
            </a:r>
          </a:p>
          <a:p>
            <a:endParaRPr lang="en-US" dirty="0">
              <a:solidFill>
                <a:srgbClr val="0C3922"/>
              </a:solidFill>
              <a:latin typeface="Bookman Old Style" panose="02050604050505020204" pitchFamily="18" charset="0"/>
            </a:endParaRPr>
          </a:p>
          <a:p>
            <a:r>
              <a:rPr lang="en-US" dirty="0">
                <a:solidFill>
                  <a:srgbClr val="0C3922"/>
                </a:solidFill>
                <a:latin typeface="Bookman Old Style" panose="02050604050505020204" pitchFamily="18" charset="0"/>
              </a:rPr>
              <a:t>REMEMBER: you may not see these symptoms right away!</a:t>
            </a:r>
          </a:p>
        </p:txBody>
      </p:sp>
    </p:spTree>
    <p:extLst>
      <p:ext uri="{BB962C8B-B14F-4D97-AF65-F5344CB8AC3E}">
        <p14:creationId xmlns:p14="http://schemas.microsoft.com/office/powerpoint/2010/main" val="654300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1B0F9-9BA8-874E-9581-570AD273B964}"/>
              </a:ext>
            </a:extLst>
          </p:cNvPr>
          <p:cNvSpPr>
            <a:spLocks noGrp="1"/>
          </p:cNvSpPr>
          <p:nvPr>
            <p:ph type="title"/>
          </p:nvPr>
        </p:nvSpPr>
        <p:spPr/>
        <p:txBody>
          <a:bodyPr/>
          <a:lstStyle/>
          <a:p>
            <a:r>
              <a:rPr lang="en-US" dirty="0">
                <a:solidFill>
                  <a:srgbClr val="0C3922"/>
                </a:solidFill>
                <a:latin typeface="Bookman Old Style" panose="02050604050505020204" pitchFamily="18" charset="0"/>
              </a:rPr>
              <a:t>What to do if you get bitten by an animal you suspect has rabies?</a:t>
            </a:r>
          </a:p>
        </p:txBody>
      </p:sp>
      <p:sp>
        <p:nvSpPr>
          <p:cNvPr id="3" name="Content Placeholder 2">
            <a:extLst>
              <a:ext uri="{FF2B5EF4-FFF2-40B4-BE49-F238E27FC236}">
                <a16:creationId xmlns:a16="http://schemas.microsoft.com/office/drawing/2014/main" id="{D5CF423D-DB85-EF40-85FC-2D35F269E6D4}"/>
              </a:ext>
            </a:extLst>
          </p:cNvPr>
          <p:cNvSpPr>
            <a:spLocks noGrp="1"/>
          </p:cNvSpPr>
          <p:nvPr>
            <p:ph idx="1"/>
          </p:nvPr>
        </p:nvSpPr>
        <p:spPr/>
        <p:txBody>
          <a:bodyPr/>
          <a:lstStyle/>
          <a:p>
            <a:r>
              <a:rPr lang="en-US" dirty="0">
                <a:solidFill>
                  <a:srgbClr val="0C3922"/>
                </a:solidFill>
                <a:latin typeface="Bookman Old Style" panose="02050604050505020204" pitchFamily="18" charset="0"/>
              </a:rPr>
              <a:t>GO TO HOSPITAL IMMEDIATELY, and inform healthcare workers you have been bitten</a:t>
            </a:r>
          </a:p>
          <a:p>
            <a:r>
              <a:rPr lang="en-US" dirty="0">
                <a:solidFill>
                  <a:srgbClr val="0C3922"/>
                </a:solidFill>
                <a:latin typeface="Bookman Old Style" panose="02050604050505020204" pitchFamily="18" charset="0"/>
              </a:rPr>
              <a:t>You will receive 4 rabies vaccines over a period of two weeks</a:t>
            </a:r>
          </a:p>
          <a:p>
            <a:r>
              <a:rPr lang="en-US" dirty="0">
                <a:solidFill>
                  <a:srgbClr val="0C3922"/>
                </a:solidFill>
                <a:latin typeface="Bookman Old Style" panose="02050604050505020204" pitchFamily="18" charset="0"/>
              </a:rPr>
              <a:t>Humans who work with animals for a living (veterinarians, zookeepers, laboratory researchers) are often required to get rabies vaccine even before they start working with animals </a:t>
            </a:r>
          </a:p>
          <a:p>
            <a:pPr lvl="1"/>
            <a:r>
              <a:rPr lang="en-US" dirty="0">
                <a:solidFill>
                  <a:srgbClr val="7030A0"/>
                </a:solidFill>
                <a:latin typeface="Bookman Old Style" panose="02050604050505020204" pitchFamily="18" charset="0"/>
              </a:rPr>
              <a:t>Why do you think this is?</a:t>
            </a:r>
          </a:p>
          <a:p>
            <a:endParaRPr lang="en-US" dirty="0"/>
          </a:p>
        </p:txBody>
      </p:sp>
    </p:spTree>
    <p:extLst>
      <p:ext uri="{BB962C8B-B14F-4D97-AF65-F5344CB8AC3E}">
        <p14:creationId xmlns:p14="http://schemas.microsoft.com/office/powerpoint/2010/main" val="3542330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59337-255D-E949-AD30-422E2880546A}"/>
              </a:ext>
            </a:extLst>
          </p:cNvPr>
          <p:cNvSpPr>
            <a:spLocks noGrp="1"/>
          </p:cNvSpPr>
          <p:nvPr>
            <p:ph type="title"/>
          </p:nvPr>
        </p:nvSpPr>
        <p:spPr>
          <a:xfrm>
            <a:off x="838200" y="365125"/>
            <a:ext cx="10991850" cy="1325563"/>
          </a:xfrm>
        </p:spPr>
        <p:txBody>
          <a:bodyPr/>
          <a:lstStyle/>
          <a:p>
            <a:r>
              <a:rPr lang="en-US" dirty="0">
                <a:solidFill>
                  <a:srgbClr val="0C3922"/>
                </a:solidFill>
                <a:latin typeface="Bookman Old Style" panose="02050604050505020204" pitchFamily="18" charset="0"/>
              </a:rPr>
              <a:t>What will happen to the animal that bites me?</a:t>
            </a:r>
          </a:p>
        </p:txBody>
      </p:sp>
      <p:sp>
        <p:nvSpPr>
          <p:cNvPr id="3" name="Content Placeholder 2">
            <a:extLst>
              <a:ext uri="{FF2B5EF4-FFF2-40B4-BE49-F238E27FC236}">
                <a16:creationId xmlns:a16="http://schemas.microsoft.com/office/drawing/2014/main" id="{BF8F6F72-2D37-BE42-B533-CA01677F4280}"/>
              </a:ext>
            </a:extLst>
          </p:cNvPr>
          <p:cNvSpPr>
            <a:spLocks noGrp="1"/>
          </p:cNvSpPr>
          <p:nvPr>
            <p:ph idx="1"/>
          </p:nvPr>
        </p:nvSpPr>
        <p:spPr/>
        <p:txBody>
          <a:bodyPr/>
          <a:lstStyle/>
          <a:p>
            <a:r>
              <a:rPr lang="en-US" dirty="0">
                <a:solidFill>
                  <a:srgbClr val="0C3922"/>
                </a:solidFill>
                <a:latin typeface="Bookman Old Style" panose="02050604050505020204" pitchFamily="18" charset="0"/>
              </a:rPr>
              <a:t>GO TO VETERINARIAN and tell vet that the animal has bitten someone!</a:t>
            </a:r>
          </a:p>
          <a:p>
            <a:r>
              <a:rPr lang="en-US" dirty="0">
                <a:solidFill>
                  <a:srgbClr val="0C3922"/>
                </a:solidFill>
                <a:latin typeface="Bookman Old Style" panose="02050604050505020204" pitchFamily="18" charset="0"/>
              </a:rPr>
              <a:t>If animal has been vaccinated/appears healthy:</a:t>
            </a:r>
          </a:p>
          <a:p>
            <a:pPr lvl="1"/>
            <a:r>
              <a:rPr lang="en-US" dirty="0">
                <a:solidFill>
                  <a:srgbClr val="7030A0"/>
                </a:solidFill>
                <a:latin typeface="Bookman Old Style" panose="02050604050505020204" pitchFamily="18" charset="0"/>
              </a:rPr>
              <a:t>Isolate from humans for 10 days </a:t>
            </a:r>
            <a:r>
              <a:rPr lang="en-US" dirty="0">
                <a:solidFill>
                  <a:srgbClr val="7030A0"/>
                </a:solidFill>
                <a:latin typeface="Bookman Old Style" panose="02050604050505020204" pitchFamily="18" charset="0"/>
                <a:sym typeface="Wingdings" pitchFamily="2" charset="2"/>
              </a:rPr>
              <a:t> why?</a:t>
            </a:r>
            <a:endParaRPr lang="en-US" dirty="0">
              <a:solidFill>
                <a:srgbClr val="7030A0"/>
              </a:solidFill>
              <a:latin typeface="Bookman Old Style" panose="02050604050505020204" pitchFamily="18" charset="0"/>
            </a:endParaRPr>
          </a:p>
          <a:p>
            <a:r>
              <a:rPr lang="en-US" dirty="0">
                <a:solidFill>
                  <a:srgbClr val="0C3922"/>
                </a:solidFill>
                <a:latin typeface="Bookman Old Style" panose="02050604050505020204" pitchFamily="18" charset="0"/>
              </a:rPr>
              <a:t>If unvaccinated animal or showing symptoms of rabies:</a:t>
            </a:r>
          </a:p>
          <a:p>
            <a:pPr lvl="1"/>
            <a:r>
              <a:rPr lang="en-US" dirty="0">
                <a:solidFill>
                  <a:srgbClr val="0C3922"/>
                </a:solidFill>
                <a:latin typeface="Bookman Old Style" panose="02050604050505020204" pitchFamily="18" charset="0"/>
              </a:rPr>
              <a:t>Euthanize – brain will be tested for presence of rabies.</a:t>
            </a:r>
          </a:p>
          <a:p>
            <a:pPr lvl="1"/>
            <a:endParaRPr lang="en-US" dirty="0"/>
          </a:p>
        </p:txBody>
      </p:sp>
    </p:spTree>
    <p:extLst>
      <p:ext uri="{BB962C8B-B14F-4D97-AF65-F5344CB8AC3E}">
        <p14:creationId xmlns:p14="http://schemas.microsoft.com/office/powerpoint/2010/main" val="232327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62234-30C0-6F43-8D3B-CF2EA5EC6100}"/>
              </a:ext>
            </a:extLst>
          </p:cNvPr>
          <p:cNvSpPr>
            <a:spLocks noGrp="1"/>
          </p:cNvSpPr>
          <p:nvPr>
            <p:ph type="title"/>
          </p:nvPr>
        </p:nvSpPr>
        <p:spPr/>
        <p:txBody>
          <a:bodyPr/>
          <a:lstStyle/>
          <a:p>
            <a:r>
              <a:rPr lang="en-US" dirty="0">
                <a:solidFill>
                  <a:srgbClr val="0C3922"/>
                </a:solidFill>
                <a:latin typeface="Bookman Old Style" panose="02050604050505020204" pitchFamily="18" charset="0"/>
              </a:rPr>
              <a:t>Prevention for animals</a:t>
            </a:r>
          </a:p>
        </p:txBody>
      </p:sp>
      <p:sp>
        <p:nvSpPr>
          <p:cNvPr id="3" name="Content Placeholder 2">
            <a:extLst>
              <a:ext uri="{FF2B5EF4-FFF2-40B4-BE49-F238E27FC236}">
                <a16:creationId xmlns:a16="http://schemas.microsoft.com/office/drawing/2014/main" id="{B571305B-9010-2749-8CD9-19522523AF9D}"/>
              </a:ext>
            </a:extLst>
          </p:cNvPr>
          <p:cNvSpPr>
            <a:spLocks noGrp="1"/>
          </p:cNvSpPr>
          <p:nvPr>
            <p:ph idx="1"/>
          </p:nvPr>
        </p:nvSpPr>
        <p:spPr/>
        <p:txBody>
          <a:bodyPr/>
          <a:lstStyle/>
          <a:p>
            <a:r>
              <a:rPr lang="en-US" dirty="0">
                <a:solidFill>
                  <a:srgbClr val="0C3922"/>
                </a:solidFill>
                <a:latin typeface="Bookman Old Style" panose="02050604050505020204" pitchFamily="18" charset="0"/>
              </a:rPr>
              <a:t>Avoid bites from wild animals or other dogs</a:t>
            </a:r>
          </a:p>
          <a:p>
            <a:pPr lvl="1"/>
            <a:r>
              <a:rPr lang="en-US" dirty="0">
                <a:solidFill>
                  <a:srgbClr val="0C3922"/>
                </a:solidFill>
                <a:latin typeface="Bookman Old Style" panose="02050604050505020204" pitchFamily="18" charset="0"/>
              </a:rPr>
              <a:t>Fencing to enclose animals</a:t>
            </a:r>
          </a:p>
          <a:p>
            <a:pPr lvl="1"/>
            <a:r>
              <a:rPr lang="en-US" dirty="0">
                <a:solidFill>
                  <a:srgbClr val="0C3922"/>
                </a:solidFill>
                <a:latin typeface="Bookman Old Style" panose="02050604050505020204" pitchFamily="18" charset="0"/>
              </a:rPr>
              <a:t>Leash-led walks</a:t>
            </a:r>
          </a:p>
          <a:p>
            <a:r>
              <a:rPr lang="en-US" dirty="0">
                <a:solidFill>
                  <a:srgbClr val="0C3922"/>
                </a:solidFill>
                <a:latin typeface="Bookman Old Style" panose="02050604050505020204" pitchFamily="18" charset="0"/>
              </a:rPr>
              <a:t>VACCINATION</a:t>
            </a:r>
          </a:p>
          <a:p>
            <a:pPr lvl="1"/>
            <a:r>
              <a:rPr lang="en-US" dirty="0">
                <a:solidFill>
                  <a:srgbClr val="0C3922"/>
                </a:solidFill>
                <a:latin typeface="Bookman Old Style" panose="02050604050505020204" pitchFamily="18" charset="0"/>
              </a:rPr>
              <a:t>1</a:t>
            </a:r>
            <a:r>
              <a:rPr lang="en-US" baseline="30000" dirty="0">
                <a:solidFill>
                  <a:srgbClr val="0C3922"/>
                </a:solidFill>
                <a:latin typeface="Bookman Old Style" panose="02050604050505020204" pitchFamily="18" charset="0"/>
              </a:rPr>
              <a:t>st</a:t>
            </a:r>
            <a:r>
              <a:rPr lang="en-US" dirty="0">
                <a:solidFill>
                  <a:srgbClr val="0C3922"/>
                </a:solidFill>
                <a:latin typeface="Bookman Old Style" panose="02050604050505020204" pitchFamily="18" charset="0"/>
              </a:rPr>
              <a:t> vaccine at 12 weeks old, then at 1 year, then every 3 years</a:t>
            </a:r>
          </a:p>
          <a:p>
            <a:pPr lvl="1"/>
            <a:r>
              <a:rPr lang="en-US" dirty="0">
                <a:solidFill>
                  <a:srgbClr val="0C3922"/>
                </a:solidFill>
                <a:latin typeface="Bookman Old Style" panose="02050604050505020204" pitchFamily="18" charset="0"/>
              </a:rPr>
              <a:t>If older than 12 weeks old: 1</a:t>
            </a:r>
            <a:r>
              <a:rPr lang="en-US" baseline="30000" dirty="0">
                <a:solidFill>
                  <a:srgbClr val="0C3922"/>
                </a:solidFill>
                <a:latin typeface="Bookman Old Style" panose="02050604050505020204" pitchFamily="18" charset="0"/>
              </a:rPr>
              <a:t>st</a:t>
            </a:r>
            <a:r>
              <a:rPr lang="en-US" dirty="0">
                <a:solidFill>
                  <a:srgbClr val="0C3922"/>
                </a:solidFill>
                <a:latin typeface="Bookman Old Style" panose="02050604050505020204" pitchFamily="18" charset="0"/>
              </a:rPr>
              <a:t> vaccine ASAP, then 1 year after 1</a:t>
            </a:r>
            <a:r>
              <a:rPr lang="en-US" baseline="30000" dirty="0">
                <a:solidFill>
                  <a:srgbClr val="0C3922"/>
                </a:solidFill>
                <a:latin typeface="Bookman Old Style" panose="02050604050505020204" pitchFamily="18" charset="0"/>
              </a:rPr>
              <a:t>st</a:t>
            </a:r>
            <a:r>
              <a:rPr lang="en-US" dirty="0">
                <a:solidFill>
                  <a:srgbClr val="0C3922"/>
                </a:solidFill>
                <a:latin typeface="Bookman Old Style" panose="02050604050505020204" pitchFamily="18" charset="0"/>
              </a:rPr>
              <a:t> vaccine, then every 3 years</a:t>
            </a:r>
          </a:p>
          <a:p>
            <a:pPr lvl="1"/>
            <a:endParaRPr lang="en-US" dirty="0"/>
          </a:p>
        </p:txBody>
      </p:sp>
    </p:spTree>
    <p:extLst>
      <p:ext uri="{BB962C8B-B14F-4D97-AF65-F5344CB8AC3E}">
        <p14:creationId xmlns:p14="http://schemas.microsoft.com/office/powerpoint/2010/main" val="9041733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TotalTime>
  <Words>1395</Words>
  <Application>Microsoft Office PowerPoint</Application>
  <PresentationFormat>Widescreen</PresentationFormat>
  <Paragraphs>89</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Bookman Old Style</vt:lpstr>
      <vt:lpstr>Calibri</vt:lpstr>
      <vt:lpstr>Calibri Light</vt:lpstr>
      <vt:lpstr>Office Theme</vt:lpstr>
      <vt:lpstr>Rabies: Explained</vt:lpstr>
      <vt:lpstr>Group Discussion:  What do you know about rabies?</vt:lpstr>
      <vt:lpstr>Who does it affect?</vt:lpstr>
      <vt:lpstr>How is it transmitted? </vt:lpstr>
      <vt:lpstr>What does it do once it enters the body?</vt:lpstr>
      <vt:lpstr>Symptoms seen in a rabid animal or human</vt:lpstr>
      <vt:lpstr>What to do if you get bitten by an animal you suspect has rabies?</vt:lpstr>
      <vt:lpstr>What will happen to the animal that bites me?</vt:lpstr>
      <vt:lpstr>Prevention for animals</vt:lpstr>
      <vt:lpstr>Homework!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Rabies: </dc:title>
  <dc:creator>Sorenson, Hannah</dc:creator>
  <cp:lastModifiedBy>Woodsworth, Jordan</cp:lastModifiedBy>
  <cp:revision>8</cp:revision>
  <dcterms:created xsi:type="dcterms:W3CDTF">2022-10-19T22:57:48Z</dcterms:created>
  <dcterms:modified xsi:type="dcterms:W3CDTF">2022-10-26T21:43:16Z</dcterms:modified>
</cp:coreProperties>
</file>