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93" r:id="rId3"/>
    <p:sldId id="257" r:id="rId4"/>
    <p:sldId id="258" r:id="rId5"/>
    <p:sldId id="294" r:id="rId6"/>
    <p:sldId id="259" r:id="rId7"/>
    <p:sldId id="287" r:id="rId8"/>
    <p:sldId id="262" r:id="rId9"/>
    <p:sldId id="288" r:id="rId10"/>
    <p:sldId id="286" r:id="rId11"/>
    <p:sldId id="292" r:id="rId12"/>
    <p:sldId id="261" r:id="rId13"/>
    <p:sldId id="260" r:id="rId14"/>
    <p:sldId id="263" r:id="rId15"/>
    <p:sldId id="264" r:id="rId16"/>
    <p:sldId id="289" r:id="rId17"/>
    <p:sldId id="290" r:id="rId18"/>
    <p:sldId id="291" r:id="rId19"/>
    <p:sldId id="265" r:id="rId20"/>
    <p:sldId id="266" r:id="rId21"/>
    <p:sldId id="268" r:id="rId22"/>
    <p:sldId id="269" r:id="rId23"/>
    <p:sldId id="271" r:id="rId24"/>
    <p:sldId id="272" r:id="rId25"/>
    <p:sldId id="274" r:id="rId26"/>
    <p:sldId id="275" r:id="rId27"/>
    <p:sldId id="277" r:id="rId28"/>
    <p:sldId id="278" r:id="rId29"/>
    <p:sldId id="280" r:id="rId30"/>
    <p:sldId id="281" r:id="rId31"/>
    <p:sldId id="283" r:id="rId32"/>
    <p:sldId id="285"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101"/>
    <a:srgbClr val="D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p:restoredTop sz="94701"/>
  </p:normalViewPr>
  <p:slideViewPr>
    <p:cSldViewPr snapToGrid="0">
      <p:cViewPr varScale="1">
        <p:scale>
          <a:sx n="54" d="100"/>
          <a:sy n="54" d="100"/>
        </p:scale>
        <p:origin x="224" y="18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7F89E-7815-4E4A-959C-8AA3474DF5B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3CC35A5-7407-43A1-83EE-53E19117D8D0}">
      <dgm:prSet/>
      <dgm:spPr/>
      <dgm:t>
        <a:bodyPr/>
        <a:lstStyle/>
        <a:p>
          <a:r>
            <a:rPr lang="en-US"/>
            <a:t>Any plant or animal that is decreasing in number or has a small population size is </a:t>
          </a:r>
          <a:r>
            <a:rPr lang="en-US" i="1"/>
            <a:t>at risk. </a:t>
          </a:r>
          <a:endParaRPr lang="en-US"/>
        </a:p>
      </dgm:t>
    </dgm:pt>
    <dgm:pt modelId="{0494CA57-74D4-4BDE-8875-37FB1994C3F5}" type="parTrans" cxnId="{D4D0C6F3-85BD-4A01-9F45-761311DDA253}">
      <dgm:prSet/>
      <dgm:spPr/>
      <dgm:t>
        <a:bodyPr/>
        <a:lstStyle/>
        <a:p>
          <a:endParaRPr lang="en-US"/>
        </a:p>
      </dgm:t>
    </dgm:pt>
    <dgm:pt modelId="{D2105414-9997-4661-A49E-93BDC8DB5403}" type="sibTrans" cxnId="{D4D0C6F3-85BD-4A01-9F45-761311DDA253}">
      <dgm:prSet/>
      <dgm:spPr/>
      <dgm:t>
        <a:bodyPr/>
        <a:lstStyle/>
        <a:p>
          <a:endParaRPr lang="en-US"/>
        </a:p>
      </dgm:t>
    </dgm:pt>
    <dgm:pt modelId="{225DA98A-CF63-4C3B-99BD-1428BE304DCF}">
      <dgm:prSet/>
      <dgm:spPr/>
      <dgm:t>
        <a:bodyPr/>
        <a:lstStyle/>
        <a:p>
          <a:r>
            <a:rPr lang="en-US"/>
            <a:t>Without change, then these species may continue to decrease and eventually no longer exist.</a:t>
          </a:r>
        </a:p>
      </dgm:t>
    </dgm:pt>
    <dgm:pt modelId="{23A74A4F-E5B7-4783-84E4-2BE6A7B3B67F}" type="parTrans" cxnId="{32B730E5-344A-46FC-B655-E4F8CD686B23}">
      <dgm:prSet/>
      <dgm:spPr/>
      <dgm:t>
        <a:bodyPr/>
        <a:lstStyle/>
        <a:p>
          <a:endParaRPr lang="en-US"/>
        </a:p>
      </dgm:t>
    </dgm:pt>
    <dgm:pt modelId="{828E414D-13D9-40B5-8D11-666FBB341F4C}" type="sibTrans" cxnId="{32B730E5-344A-46FC-B655-E4F8CD686B23}">
      <dgm:prSet/>
      <dgm:spPr/>
      <dgm:t>
        <a:bodyPr/>
        <a:lstStyle/>
        <a:p>
          <a:endParaRPr lang="en-US"/>
        </a:p>
      </dgm:t>
    </dgm:pt>
    <dgm:pt modelId="{3E24786A-D071-437D-9DE9-D72C677B2EBE}">
      <dgm:prSet/>
      <dgm:spPr/>
      <dgm:t>
        <a:bodyPr/>
        <a:lstStyle/>
        <a:p>
          <a:r>
            <a:rPr lang="en-US" b="1" dirty="0"/>
            <a:t>In Saskatchewan, there are over 100 species at risk.</a:t>
          </a:r>
          <a:endParaRPr lang="en-US" dirty="0"/>
        </a:p>
      </dgm:t>
    </dgm:pt>
    <dgm:pt modelId="{03D7B99C-12DA-44D2-A712-0233C0528D33}" type="parTrans" cxnId="{496BA494-FCAA-4FA4-BF6A-37E2E840EB54}">
      <dgm:prSet/>
      <dgm:spPr/>
      <dgm:t>
        <a:bodyPr/>
        <a:lstStyle/>
        <a:p>
          <a:endParaRPr lang="en-US"/>
        </a:p>
      </dgm:t>
    </dgm:pt>
    <dgm:pt modelId="{6DA56E03-924F-463D-8FA2-9B9ED20B325C}" type="sibTrans" cxnId="{496BA494-FCAA-4FA4-BF6A-37E2E840EB54}">
      <dgm:prSet/>
      <dgm:spPr/>
      <dgm:t>
        <a:bodyPr/>
        <a:lstStyle/>
        <a:p>
          <a:endParaRPr lang="en-US"/>
        </a:p>
      </dgm:t>
    </dgm:pt>
    <dgm:pt modelId="{A95BE32B-18ED-C541-A1DE-BA7C362ABFEB}" type="pres">
      <dgm:prSet presAssocID="{2CF7F89E-7815-4E4A-959C-8AA3474DF5B6}" presName="vert0" presStyleCnt="0">
        <dgm:presLayoutVars>
          <dgm:dir/>
          <dgm:animOne val="branch"/>
          <dgm:animLvl val="lvl"/>
        </dgm:presLayoutVars>
      </dgm:prSet>
      <dgm:spPr/>
    </dgm:pt>
    <dgm:pt modelId="{B8B7957E-E57C-384E-80E1-01917FA29355}" type="pres">
      <dgm:prSet presAssocID="{43CC35A5-7407-43A1-83EE-53E19117D8D0}" presName="thickLine" presStyleLbl="alignNode1" presStyleIdx="0" presStyleCnt="3"/>
      <dgm:spPr/>
    </dgm:pt>
    <dgm:pt modelId="{B3F25E2D-4732-114F-ACCB-A5A98BFFA120}" type="pres">
      <dgm:prSet presAssocID="{43CC35A5-7407-43A1-83EE-53E19117D8D0}" presName="horz1" presStyleCnt="0"/>
      <dgm:spPr/>
    </dgm:pt>
    <dgm:pt modelId="{3D1BB783-CF4E-2345-A239-D0C5BC880A6C}" type="pres">
      <dgm:prSet presAssocID="{43CC35A5-7407-43A1-83EE-53E19117D8D0}" presName="tx1" presStyleLbl="revTx" presStyleIdx="0" presStyleCnt="3"/>
      <dgm:spPr/>
    </dgm:pt>
    <dgm:pt modelId="{76D92B33-9A69-5647-B09A-E7217B5A4228}" type="pres">
      <dgm:prSet presAssocID="{43CC35A5-7407-43A1-83EE-53E19117D8D0}" presName="vert1" presStyleCnt="0"/>
      <dgm:spPr/>
    </dgm:pt>
    <dgm:pt modelId="{8A124FAE-1FEE-124A-97D8-5C0DB7D9B40F}" type="pres">
      <dgm:prSet presAssocID="{225DA98A-CF63-4C3B-99BD-1428BE304DCF}" presName="thickLine" presStyleLbl="alignNode1" presStyleIdx="1" presStyleCnt="3"/>
      <dgm:spPr/>
    </dgm:pt>
    <dgm:pt modelId="{EE8CADAD-5EA7-FC41-B3FE-B1808373209D}" type="pres">
      <dgm:prSet presAssocID="{225DA98A-CF63-4C3B-99BD-1428BE304DCF}" presName="horz1" presStyleCnt="0"/>
      <dgm:spPr/>
    </dgm:pt>
    <dgm:pt modelId="{7924887D-3D7D-714F-97B5-C57F85F74A35}" type="pres">
      <dgm:prSet presAssocID="{225DA98A-CF63-4C3B-99BD-1428BE304DCF}" presName="tx1" presStyleLbl="revTx" presStyleIdx="1" presStyleCnt="3"/>
      <dgm:spPr/>
    </dgm:pt>
    <dgm:pt modelId="{2B94984D-048A-F14A-91FD-1F29DF285EF2}" type="pres">
      <dgm:prSet presAssocID="{225DA98A-CF63-4C3B-99BD-1428BE304DCF}" presName="vert1" presStyleCnt="0"/>
      <dgm:spPr/>
    </dgm:pt>
    <dgm:pt modelId="{280B0451-01A7-E645-9F40-2F312A0D7F8C}" type="pres">
      <dgm:prSet presAssocID="{3E24786A-D071-437D-9DE9-D72C677B2EBE}" presName="thickLine" presStyleLbl="alignNode1" presStyleIdx="2" presStyleCnt="3"/>
      <dgm:spPr/>
    </dgm:pt>
    <dgm:pt modelId="{2AD0A593-2C7D-1B4E-A278-E8122E8D135D}" type="pres">
      <dgm:prSet presAssocID="{3E24786A-D071-437D-9DE9-D72C677B2EBE}" presName="horz1" presStyleCnt="0"/>
      <dgm:spPr/>
    </dgm:pt>
    <dgm:pt modelId="{0A6AE6EF-B977-7845-BDDB-6C1B84C3AA16}" type="pres">
      <dgm:prSet presAssocID="{3E24786A-D071-437D-9DE9-D72C677B2EBE}" presName="tx1" presStyleLbl="revTx" presStyleIdx="2" presStyleCnt="3"/>
      <dgm:spPr/>
    </dgm:pt>
    <dgm:pt modelId="{0F378904-ADDA-3A4B-A1B0-FE0865D63015}" type="pres">
      <dgm:prSet presAssocID="{3E24786A-D071-437D-9DE9-D72C677B2EBE}" presName="vert1" presStyleCnt="0"/>
      <dgm:spPr/>
    </dgm:pt>
  </dgm:ptLst>
  <dgm:cxnLst>
    <dgm:cxn modelId="{6884FE31-212D-9B49-BFDA-DADE54903A3E}" type="presOf" srcId="{3E24786A-D071-437D-9DE9-D72C677B2EBE}" destId="{0A6AE6EF-B977-7845-BDDB-6C1B84C3AA16}" srcOrd="0" destOrd="0" presId="urn:microsoft.com/office/officeart/2008/layout/LinedList"/>
    <dgm:cxn modelId="{082A5558-DF17-CC4F-BC94-CE8425406299}" type="presOf" srcId="{225DA98A-CF63-4C3B-99BD-1428BE304DCF}" destId="{7924887D-3D7D-714F-97B5-C57F85F74A35}" srcOrd="0" destOrd="0" presId="urn:microsoft.com/office/officeart/2008/layout/LinedList"/>
    <dgm:cxn modelId="{496BA494-FCAA-4FA4-BF6A-37E2E840EB54}" srcId="{2CF7F89E-7815-4E4A-959C-8AA3474DF5B6}" destId="{3E24786A-D071-437D-9DE9-D72C677B2EBE}" srcOrd="2" destOrd="0" parTransId="{03D7B99C-12DA-44D2-A712-0233C0528D33}" sibTransId="{6DA56E03-924F-463D-8FA2-9B9ED20B325C}"/>
    <dgm:cxn modelId="{9D0CD7BC-C572-CA45-AE91-AF0C49D04CD4}" type="presOf" srcId="{43CC35A5-7407-43A1-83EE-53E19117D8D0}" destId="{3D1BB783-CF4E-2345-A239-D0C5BC880A6C}" srcOrd="0" destOrd="0" presId="urn:microsoft.com/office/officeart/2008/layout/LinedList"/>
    <dgm:cxn modelId="{6F0F36D4-9444-604F-89DB-9004F3453616}" type="presOf" srcId="{2CF7F89E-7815-4E4A-959C-8AA3474DF5B6}" destId="{A95BE32B-18ED-C541-A1DE-BA7C362ABFEB}" srcOrd="0" destOrd="0" presId="urn:microsoft.com/office/officeart/2008/layout/LinedList"/>
    <dgm:cxn modelId="{32B730E5-344A-46FC-B655-E4F8CD686B23}" srcId="{2CF7F89E-7815-4E4A-959C-8AA3474DF5B6}" destId="{225DA98A-CF63-4C3B-99BD-1428BE304DCF}" srcOrd="1" destOrd="0" parTransId="{23A74A4F-E5B7-4783-84E4-2BE6A7B3B67F}" sibTransId="{828E414D-13D9-40B5-8D11-666FBB341F4C}"/>
    <dgm:cxn modelId="{D4D0C6F3-85BD-4A01-9F45-761311DDA253}" srcId="{2CF7F89E-7815-4E4A-959C-8AA3474DF5B6}" destId="{43CC35A5-7407-43A1-83EE-53E19117D8D0}" srcOrd="0" destOrd="0" parTransId="{0494CA57-74D4-4BDE-8875-37FB1994C3F5}" sibTransId="{D2105414-9997-4661-A49E-93BDC8DB5403}"/>
    <dgm:cxn modelId="{14E41D7E-7493-684A-96C1-43EF1450DCFA}" type="presParOf" srcId="{A95BE32B-18ED-C541-A1DE-BA7C362ABFEB}" destId="{B8B7957E-E57C-384E-80E1-01917FA29355}" srcOrd="0" destOrd="0" presId="urn:microsoft.com/office/officeart/2008/layout/LinedList"/>
    <dgm:cxn modelId="{EAF0DB0D-7006-D243-B647-C5ABD6AA2AF7}" type="presParOf" srcId="{A95BE32B-18ED-C541-A1DE-BA7C362ABFEB}" destId="{B3F25E2D-4732-114F-ACCB-A5A98BFFA120}" srcOrd="1" destOrd="0" presId="urn:microsoft.com/office/officeart/2008/layout/LinedList"/>
    <dgm:cxn modelId="{B321D094-16C8-384C-ACA3-991713022882}" type="presParOf" srcId="{B3F25E2D-4732-114F-ACCB-A5A98BFFA120}" destId="{3D1BB783-CF4E-2345-A239-D0C5BC880A6C}" srcOrd="0" destOrd="0" presId="urn:microsoft.com/office/officeart/2008/layout/LinedList"/>
    <dgm:cxn modelId="{DC60C59F-FA0F-DD4F-8C46-57EE6A77F85C}" type="presParOf" srcId="{B3F25E2D-4732-114F-ACCB-A5A98BFFA120}" destId="{76D92B33-9A69-5647-B09A-E7217B5A4228}" srcOrd="1" destOrd="0" presId="urn:microsoft.com/office/officeart/2008/layout/LinedList"/>
    <dgm:cxn modelId="{A8C30DCB-32D1-ED43-AFAE-DFE396823DCA}" type="presParOf" srcId="{A95BE32B-18ED-C541-A1DE-BA7C362ABFEB}" destId="{8A124FAE-1FEE-124A-97D8-5C0DB7D9B40F}" srcOrd="2" destOrd="0" presId="urn:microsoft.com/office/officeart/2008/layout/LinedList"/>
    <dgm:cxn modelId="{AF6A2820-7E86-DC40-A48F-76155F663D3B}" type="presParOf" srcId="{A95BE32B-18ED-C541-A1DE-BA7C362ABFEB}" destId="{EE8CADAD-5EA7-FC41-B3FE-B1808373209D}" srcOrd="3" destOrd="0" presId="urn:microsoft.com/office/officeart/2008/layout/LinedList"/>
    <dgm:cxn modelId="{45892159-345A-1C43-A750-3B39B09542F5}" type="presParOf" srcId="{EE8CADAD-5EA7-FC41-B3FE-B1808373209D}" destId="{7924887D-3D7D-714F-97B5-C57F85F74A35}" srcOrd="0" destOrd="0" presId="urn:microsoft.com/office/officeart/2008/layout/LinedList"/>
    <dgm:cxn modelId="{5BAA695B-0510-D54D-BC89-134517EE0215}" type="presParOf" srcId="{EE8CADAD-5EA7-FC41-B3FE-B1808373209D}" destId="{2B94984D-048A-F14A-91FD-1F29DF285EF2}" srcOrd="1" destOrd="0" presId="urn:microsoft.com/office/officeart/2008/layout/LinedList"/>
    <dgm:cxn modelId="{2ADAA135-86D7-7F46-BFBA-FDD2A068F454}" type="presParOf" srcId="{A95BE32B-18ED-C541-A1DE-BA7C362ABFEB}" destId="{280B0451-01A7-E645-9F40-2F312A0D7F8C}" srcOrd="4" destOrd="0" presId="urn:microsoft.com/office/officeart/2008/layout/LinedList"/>
    <dgm:cxn modelId="{D6530DBE-789E-2640-BA44-5F10BCC5141C}" type="presParOf" srcId="{A95BE32B-18ED-C541-A1DE-BA7C362ABFEB}" destId="{2AD0A593-2C7D-1B4E-A278-E8122E8D135D}" srcOrd="5" destOrd="0" presId="urn:microsoft.com/office/officeart/2008/layout/LinedList"/>
    <dgm:cxn modelId="{29F49095-5038-EF4F-BE5A-C369AFE8814D}" type="presParOf" srcId="{2AD0A593-2C7D-1B4E-A278-E8122E8D135D}" destId="{0A6AE6EF-B977-7845-BDDB-6C1B84C3AA16}" srcOrd="0" destOrd="0" presId="urn:microsoft.com/office/officeart/2008/layout/LinedList"/>
    <dgm:cxn modelId="{503F591D-2E09-7947-B110-5FAD6407BDD8}" type="presParOf" srcId="{2AD0A593-2C7D-1B4E-A278-E8122E8D135D}" destId="{0F378904-ADDA-3A4B-A1B0-FE0865D6301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6C9A2-675F-4228-B9EC-9F62FDF40EEF}"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7D1B3576-716F-4A56-AAD7-D25795911F27}">
      <dgm:prSet/>
      <dgm:spPr/>
      <dgm:t>
        <a:bodyPr/>
        <a:lstStyle/>
        <a:p>
          <a:r>
            <a:rPr lang="en-US"/>
            <a:t>What questions do you have about endangered animals?</a:t>
          </a:r>
        </a:p>
      </dgm:t>
    </dgm:pt>
    <dgm:pt modelId="{902A0D7F-1189-42BA-944C-52D49795860C}" type="parTrans" cxnId="{07DCE69E-2BDC-4217-B53B-9066CA0AFCFE}">
      <dgm:prSet/>
      <dgm:spPr/>
      <dgm:t>
        <a:bodyPr/>
        <a:lstStyle/>
        <a:p>
          <a:endParaRPr lang="en-US"/>
        </a:p>
      </dgm:t>
    </dgm:pt>
    <dgm:pt modelId="{3E983715-8149-44C0-88DF-3BAD550F6647}" type="sibTrans" cxnId="{07DCE69E-2BDC-4217-B53B-9066CA0AFCFE}">
      <dgm:prSet phldrT="01"/>
      <dgm:spPr/>
      <dgm:t>
        <a:bodyPr/>
        <a:lstStyle/>
        <a:p>
          <a:r>
            <a:rPr lang="en-US"/>
            <a:t>01</a:t>
          </a:r>
        </a:p>
      </dgm:t>
    </dgm:pt>
    <dgm:pt modelId="{3CE519D4-BE90-4462-B3CD-86B1C7372A2F}">
      <dgm:prSet/>
      <dgm:spPr/>
      <dgm:t>
        <a:bodyPr/>
        <a:lstStyle/>
        <a:p>
          <a:r>
            <a:rPr lang="en-US"/>
            <a:t>How do you feel about what we learned today?</a:t>
          </a:r>
        </a:p>
      </dgm:t>
    </dgm:pt>
    <dgm:pt modelId="{88CF3848-8E83-402F-BA2A-E5CFEBBE4A3C}" type="parTrans" cxnId="{40DF7F57-BDAD-4D8D-8B8A-9EBF1BE69A60}">
      <dgm:prSet/>
      <dgm:spPr/>
      <dgm:t>
        <a:bodyPr/>
        <a:lstStyle/>
        <a:p>
          <a:endParaRPr lang="en-US"/>
        </a:p>
      </dgm:t>
    </dgm:pt>
    <dgm:pt modelId="{D0B55253-AD58-4FD6-8671-28D627EA3FF1}" type="sibTrans" cxnId="{40DF7F57-BDAD-4D8D-8B8A-9EBF1BE69A60}">
      <dgm:prSet phldrT="02"/>
      <dgm:spPr/>
      <dgm:t>
        <a:bodyPr/>
        <a:lstStyle/>
        <a:p>
          <a:r>
            <a:rPr lang="en-US"/>
            <a:t>02</a:t>
          </a:r>
        </a:p>
      </dgm:t>
    </dgm:pt>
    <dgm:pt modelId="{4086A0C8-5B9A-4C7B-9EF7-02261B9BE49D}">
      <dgm:prSet/>
      <dgm:spPr/>
      <dgm:t>
        <a:bodyPr/>
        <a:lstStyle/>
        <a:p>
          <a:r>
            <a:rPr lang="en-US" dirty="0"/>
            <a:t>What are some ways that we can help animals that aren’t doing well? </a:t>
          </a:r>
        </a:p>
        <a:p>
          <a:r>
            <a:rPr lang="en-US" dirty="0"/>
            <a:t>Why is this important?</a:t>
          </a:r>
        </a:p>
      </dgm:t>
    </dgm:pt>
    <dgm:pt modelId="{5DA7371D-32BE-4B46-91B6-D00D456CEAB2}" type="parTrans" cxnId="{87A5D3C0-047D-4E1B-8702-88307D215BDA}">
      <dgm:prSet/>
      <dgm:spPr/>
      <dgm:t>
        <a:bodyPr/>
        <a:lstStyle/>
        <a:p>
          <a:endParaRPr lang="en-US"/>
        </a:p>
      </dgm:t>
    </dgm:pt>
    <dgm:pt modelId="{A22B34E8-5CF0-4598-979C-1F1CDA733A6C}" type="sibTrans" cxnId="{87A5D3C0-047D-4E1B-8702-88307D215BDA}">
      <dgm:prSet phldrT="03"/>
      <dgm:spPr/>
      <dgm:t>
        <a:bodyPr/>
        <a:lstStyle/>
        <a:p>
          <a:r>
            <a:rPr lang="en-US"/>
            <a:t>03</a:t>
          </a:r>
        </a:p>
      </dgm:t>
    </dgm:pt>
    <dgm:pt modelId="{B305CD5E-2A5B-104B-B9F3-50ECE705DF5E}" type="pres">
      <dgm:prSet presAssocID="{FF76C9A2-675F-4228-B9EC-9F62FDF40EEF}" presName="Name0" presStyleCnt="0">
        <dgm:presLayoutVars>
          <dgm:animLvl val="lvl"/>
          <dgm:resizeHandles val="exact"/>
        </dgm:presLayoutVars>
      </dgm:prSet>
      <dgm:spPr/>
    </dgm:pt>
    <dgm:pt modelId="{5507DB78-BEE3-A740-A457-B72F8C1FAAD2}" type="pres">
      <dgm:prSet presAssocID="{7D1B3576-716F-4A56-AAD7-D25795911F27}" presName="compositeNode" presStyleCnt="0">
        <dgm:presLayoutVars>
          <dgm:bulletEnabled val="1"/>
        </dgm:presLayoutVars>
      </dgm:prSet>
      <dgm:spPr/>
    </dgm:pt>
    <dgm:pt modelId="{C4C2C16D-D4B5-7A45-AAC7-3406DCBC7267}" type="pres">
      <dgm:prSet presAssocID="{7D1B3576-716F-4A56-AAD7-D25795911F27}" presName="bgRect" presStyleLbl="alignNode1" presStyleIdx="0" presStyleCnt="3"/>
      <dgm:spPr/>
    </dgm:pt>
    <dgm:pt modelId="{BC3523FA-627A-1C48-8B9D-84CBEA38892C}" type="pres">
      <dgm:prSet presAssocID="{3E983715-8149-44C0-88DF-3BAD550F6647}" presName="sibTransNodeRect" presStyleLbl="alignNode1" presStyleIdx="0" presStyleCnt="3">
        <dgm:presLayoutVars>
          <dgm:chMax val="0"/>
          <dgm:bulletEnabled val="1"/>
        </dgm:presLayoutVars>
      </dgm:prSet>
      <dgm:spPr/>
    </dgm:pt>
    <dgm:pt modelId="{CC0408E3-A2BD-8C46-8A1F-97E076ACDB87}" type="pres">
      <dgm:prSet presAssocID="{7D1B3576-716F-4A56-AAD7-D25795911F27}" presName="nodeRect" presStyleLbl="alignNode1" presStyleIdx="0" presStyleCnt="3">
        <dgm:presLayoutVars>
          <dgm:bulletEnabled val="1"/>
        </dgm:presLayoutVars>
      </dgm:prSet>
      <dgm:spPr/>
    </dgm:pt>
    <dgm:pt modelId="{120BF2B0-F7AA-0345-937D-263D51DBD48A}" type="pres">
      <dgm:prSet presAssocID="{3E983715-8149-44C0-88DF-3BAD550F6647}" presName="sibTrans" presStyleCnt="0"/>
      <dgm:spPr/>
    </dgm:pt>
    <dgm:pt modelId="{9DA3ACE2-813B-8244-8684-6335B893F191}" type="pres">
      <dgm:prSet presAssocID="{3CE519D4-BE90-4462-B3CD-86B1C7372A2F}" presName="compositeNode" presStyleCnt="0">
        <dgm:presLayoutVars>
          <dgm:bulletEnabled val="1"/>
        </dgm:presLayoutVars>
      </dgm:prSet>
      <dgm:spPr/>
    </dgm:pt>
    <dgm:pt modelId="{911F7AE2-A0F3-D74C-9F89-CC33D497E2AF}" type="pres">
      <dgm:prSet presAssocID="{3CE519D4-BE90-4462-B3CD-86B1C7372A2F}" presName="bgRect" presStyleLbl="alignNode1" presStyleIdx="1" presStyleCnt="3"/>
      <dgm:spPr/>
    </dgm:pt>
    <dgm:pt modelId="{9A5F223A-0E6C-5D4C-A0A1-80887D1E10B0}" type="pres">
      <dgm:prSet presAssocID="{D0B55253-AD58-4FD6-8671-28D627EA3FF1}" presName="sibTransNodeRect" presStyleLbl="alignNode1" presStyleIdx="1" presStyleCnt="3">
        <dgm:presLayoutVars>
          <dgm:chMax val="0"/>
          <dgm:bulletEnabled val="1"/>
        </dgm:presLayoutVars>
      </dgm:prSet>
      <dgm:spPr/>
    </dgm:pt>
    <dgm:pt modelId="{498EB388-1793-C141-9EE2-D0B3E0BD4BC0}" type="pres">
      <dgm:prSet presAssocID="{3CE519D4-BE90-4462-B3CD-86B1C7372A2F}" presName="nodeRect" presStyleLbl="alignNode1" presStyleIdx="1" presStyleCnt="3">
        <dgm:presLayoutVars>
          <dgm:bulletEnabled val="1"/>
        </dgm:presLayoutVars>
      </dgm:prSet>
      <dgm:spPr/>
    </dgm:pt>
    <dgm:pt modelId="{AD762654-51B4-1A48-94EB-BA0373C83FA9}" type="pres">
      <dgm:prSet presAssocID="{D0B55253-AD58-4FD6-8671-28D627EA3FF1}" presName="sibTrans" presStyleCnt="0"/>
      <dgm:spPr/>
    </dgm:pt>
    <dgm:pt modelId="{C33456E2-28DA-AD44-9B8F-E2180F50291A}" type="pres">
      <dgm:prSet presAssocID="{4086A0C8-5B9A-4C7B-9EF7-02261B9BE49D}" presName="compositeNode" presStyleCnt="0">
        <dgm:presLayoutVars>
          <dgm:bulletEnabled val="1"/>
        </dgm:presLayoutVars>
      </dgm:prSet>
      <dgm:spPr/>
    </dgm:pt>
    <dgm:pt modelId="{737C010D-83F6-CD4B-898B-1EB3FD86EC4C}" type="pres">
      <dgm:prSet presAssocID="{4086A0C8-5B9A-4C7B-9EF7-02261B9BE49D}" presName="bgRect" presStyleLbl="alignNode1" presStyleIdx="2" presStyleCnt="3"/>
      <dgm:spPr/>
    </dgm:pt>
    <dgm:pt modelId="{72C696C8-56AC-354D-938F-C0A7D9A035F2}" type="pres">
      <dgm:prSet presAssocID="{A22B34E8-5CF0-4598-979C-1F1CDA733A6C}" presName="sibTransNodeRect" presStyleLbl="alignNode1" presStyleIdx="2" presStyleCnt="3">
        <dgm:presLayoutVars>
          <dgm:chMax val="0"/>
          <dgm:bulletEnabled val="1"/>
        </dgm:presLayoutVars>
      </dgm:prSet>
      <dgm:spPr/>
    </dgm:pt>
    <dgm:pt modelId="{35B4CC7C-87F7-E447-B98C-258A3AC17D6B}" type="pres">
      <dgm:prSet presAssocID="{4086A0C8-5B9A-4C7B-9EF7-02261B9BE49D}" presName="nodeRect" presStyleLbl="alignNode1" presStyleIdx="2" presStyleCnt="3">
        <dgm:presLayoutVars>
          <dgm:bulletEnabled val="1"/>
        </dgm:presLayoutVars>
      </dgm:prSet>
      <dgm:spPr/>
    </dgm:pt>
  </dgm:ptLst>
  <dgm:cxnLst>
    <dgm:cxn modelId="{50204125-DFD1-1148-859C-AFDBBB7B7190}" type="presOf" srcId="{4086A0C8-5B9A-4C7B-9EF7-02261B9BE49D}" destId="{737C010D-83F6-CD4B-898B-1EB3FD86EC4C}" srcOrd="0" destOrd="0" presId="urn:microsoft.com/office/officeart/2016/7/layout/LinearBlockProcessNumbered"/>
    <dgm:cxn modelId="{43E3E02F-6374-BE4E-8CED-9BB9AD24BD29}" type="presOf" srcId="{A22B34E8-5CF0-4598-979C-1F1CDA733A6C}" destId="{72C696C8-56AC-354D-938F-C0A7D9A035F2}" srcOrd="0" destOrd="0" presId="urn:microsoft.com/office/officeart/2016/7/layout/LinearBlockProcessNumbered"/>
    <dgm:cxn modelId="{DFD6CE39-C790-894F-852E-C2C91E978634}" type="presOf" srcId="{7D1B3576-716F-4A56-AAD7-D25795911F27}" destId="{C4C2C16D-D4B5-7A45-AAC7-3406DCBC7267}" srcOrd="0" destOrd="0" presId="urn:microsoft.com/office/officeart/2016/7/layout/LinearBlockProcessNumbered"/>
    <dgm:cxn modelId="{8D951466-21AE-CA4A-8FB3-6DF2AE0446D1}" type="presOf" srcId="{3CE519D4-BE90-4462-B3CD-86B1C7372A2F}" destId="{911F7AE2-A0F3-D74C-9F89-CC33D497E2AF}" srcOrd="0" destOrd="0" presId="urn:microsoft.com/office/officeart/2016/7/layout/LinearBlockProcessNumbered"/>
    <dgm:cxn modelId="{40DF7F57-BDAD-4D8D-8B8A-9EBF1BE69A60}" srcId="{FF76C9A2-675F-4228-B9EC-9F62FDF40EEF}" destId="{3CE519D4-BE90-4462-B3CD-86B1C7372A2F}" srcOrd="1" destOrd="0" parTransId="{88CF3848-8E83-402F-BA2A-E5CFEBBE4A3C}" sibTransId="{D0B55253-AD58-4FD6-8671-28D627EA3FF1}"/>
    <dgm:cxn modelId="{F05F5D79-D5BD-1245-A3A8-0656B9FBB414}" type="presOf" srcId="{4086A0C8-5B9A-4C7B-9EF7-02261B9BE49D}" destId="{35B4CC7C-87F7-E447-B98C-258A3AC17D6B}" srcOrd="1" destOrd="0" presId="urn:microsoft.com/office/officeart/2016/7/layout/LinearBlockProcessNumbered"/>
    <dgm:cxn modelId="{C8CB6D82-2DCA-C143-BD81-F41160C85807}" type="presOf" srcId="{3E983715-8149-44C0-88DF-3BAD550F6647}" destId="{BC3523FA-627A-1C48-8B9D-84CBEA38892C}" srcOrd="0" destOrd="0" presId="urn:microsoft.com/office/officeart/2016/7/layout/LinearBlockProcessNumbered"/>
    <dgm:cxn modelId="{07DCE69E-2BDC-4217-B53B-9066CA0AFCFE}" srcId="{FF76C9A2-675F-4228-B9EC-9F62FDF40EEF}" destId="{7D1B3576-716F-4A56-AAD7-D25795911F27}" srcOrd="0" destOrd="0" parTransId="{902A0D7F-1189-42BA-944C-52D49795860C}" sibTransId="{3E983715-8149-44C0-88DF-3BAD550F6647}"/>
    <dgm:cxn modelId="{B92687AF-7D82-F145-8735-F1A78F39A1A4}" type="presOf" srcId="{D0B55253-AD58-4FD6-8671-28D627EA3FF1}" destId="{9A5F223A-0E6C-5D4C-A0A1-80887D1E10B0}" srcOrd="0" destOrd="0" presId="urn:microsoft.com/office/officeart/2016/7/layout/LinearBlockProcessNumbered"/>
    <dgm:cxn modelId="{FC5884B1-2520-D749-A5C5-2A06787ACC19}" type="presOf" srcId="{3CE519D4-BE90-4462-B3CD-86B1C7372A2F}" destId="{498EB388-1793-C141-9EE2-D0B3E0BD4BC0}" srcOrd="1" destOrd="0" presId="urn:microsoft.com/office/officeart/2016/7/layout/LinearBlockProcessNumbered"/>
    <dgm:cxn modelId="{87A5D3C0-047D-4E1B-8702-88307D215BDA}" srcId="{FF76C9A2-675F-4228-B9EC-9F62FDF40EEF}" destId="{4086A0C8-5B9A-4C7B-9EF7-02261B9BE49D}" srcOrd="2" destOrd="0" parTransId="{5DA7371D-32BE-4B46-91B6-D00D456CEAB2}" sibTransId="{A22B34E8-5CF0-4598-979C-1F1CDA733A6C}"/>
    <dgm:cxn modelId="{142319C2-96AC-9740-B1DB-7C3785E2ED3A}" type="presOf" srcId="{FF76C9A2-675F-4228-B9EC-9F62FDF40EEF}" destId="{B305CD5E-2A5B-104B-B9F3-50ECE705DF5E}" srcOrd="0" destOrd="0" presId="urn:microsoft.com/office/officeart/2016/7/layout/LinearBlockProcessNumbered"/>
    <dgm:cxn modelId="{F8A0DBD2-5C83-AC49-964A-C82DEAC83E37}" type="presOf" srcId="{7D1B3576-716F-4A56-AAD7-D25795911F27}" destId="{CC0408E3-A2BD-8C46-8A1F-97E076ACDB87}" srcOrd="1" destOrd="0" presId="urn:microsoft.com/office/officeart/2016/7/layout/LinearBlockProcessNumbered"/>
    <dgm:cxn modelId="{86C23FAF-6F32-D443-9734-C9F544D8774C}" type="presParOf" srcId="{B305CD5E-2A5B-104B-B9F3-50ECE705DF5E}" destId="{5507DB78-BEE3-A740-A457-B72F8C1FAAD2}" srcOrd="0" destOrd="0" presId="urn:microsoft.com/office/officeart/2016/7/layout/LinearBlockProcessNumbered"/>
    <dgm:cxn modelId="{29DAF7FC-4211-4241-A7F6-21A0C06E39CF}" type="presParOf" srcId="{5507DB78-BEE3-A740-A457-B72F8C1FAAD2}" destId="{C4C2C16D-D4B5-7A45-AAC7-3406DCBC7267}" srcOrd="0" destOrd="0" presId="urn:microsoft.com/office/officeart/2016/7/layout/LinearBlockProcessNumbered"/>
    <dgm:cxn modelId="{27A68CED-DFE1-0041-96FB-BD8CBEE16EB8}" type="presParOf" srcId="{5507DB78-BEE3-A740-A457-B72F8C1FAAD2}" destId="{BC3523FA-627A-1C48-8B9D-84CBEA38892C}" srcOrd="1" destOrd="0" presId="urn:microsoft.com/office/officeart/2016/7/layout/LinearBlockProcessNumbered"/>
    <dgm:cxn modelId="{C5083060-8D0C-9B45-B09F-28B79D048A78}" type="presParOf" srcId="{5507DB78-BEE3-A740-A457-B72F8C1FAAD2}" destId="{CC0408E3-A2BD-8C46-8A1F-97E076ACDB87}" srcOrd="2" destOrd="0" presId="urn:microsoft.com/office/officeart/2016/7/layout/LinearBlockProcessNumbered"/>
    <dgm:cxn modelId="{F8E6E284-8D75-5D4A-9E18-0C13D525F550}" type="presParOf" srcId="{B305CD5E-2A5B-104B-B9F3-50ECE705DF5E}" destId="{120BF2B0-F7AA-0345-937D-263D51DBD48A}" srcOrd="1" destOrd="0" presId="urn:microsoft.com/office/officeart/2016/7/layout/LinearBlockProcessNumbered"/>
    <dgm:cxn modelId="{730CDF4F-93D8-DD41-8E4A-8372BED9777F}" type="presParOf" srcId="{B305CD5E-2A5B-104B-B9F3-50ECE705DF5E}" destId="{9DA3ACE2-813B-8244-8684-6335B893F191}" srcOrd="2" destOrd="0" presId="urn:microsoft.com/office/officeart/2016/7/layout/LinearBlockProcessNumbered"/>
    <dgm:cxn modelId="{A0C8F20E-2B5F-034E-9AA5-D5CF628455AF}" type="presParOf" srcId="{9DA3ACE2-813B-8244-8684-6335B893F191}" destId="{911F7AE2-A0F3-D74C-9F89-CC33D497E2AF}" srcOrd="0" destOrd="0" presId="urn:microsoft.com/office/officeart/2016/7/layout/LinearBlockProcessNumbered"/>
    <dgm:cxn modelId="{DB48E181-C362-EC47-B22F-A4BDB7927B1F}" type="presParOf" srcId="{9DA3ACE2-813B-8244-8684-6335B893F191}" destId="{9A5F223A-0E6C-5D4C-A0A1-80887D1E10B0}" srcOrd="1" destOrd="0" presId="urn:microsoft.com/office/officeart/2016/7/layout/LinearBlockProcessNumbered"/>
    <dgm:cxn modelId="{246020D9-BFE1-894F-BC3D-2815CBCDC874}" type="presParOf" srcId="{9DA3ACE2-813B-8244-8684-6335B893F191}" destId="{498EB388-1793-C141-9EE2-D0B3E0BD4BC0}" srcOrd="2" destOrd="0" presId="urn:microsoft.com/office/officeart/2016/7/layout/LinearBlockProcessNumbered"/>
    <dgm:cxn modelId="{554A4DFF-4F91-4446-A9F4-DC751D3B8CED}" type="presParOf" srcId="{B305CD5E-2A5B-104B-B9F3-50ECE705DF5E}" destId="{AD762654-51B4-1A48-94EB-BA0373C83FA9}" srcOrd="3" destOrd="0" presId="urn:microsoft.com/office/officeart/2016/7/layout/LinearBlockProcessNumbered"/>
    <dgm:cxn modelId="{BA754C98-C64E-4445-9101-55BDA012ABA7}" type="presParOf" srcId="{B305CD5E-2A5B-104B-B9F3-50ECE705DF5E}" destId="{C33456E2-28DA-AD44-9B8F-E2180F50291A}" srcOrd="4" destOrd="0" presId="urn:microsoft.com/office/officeart/2016/7/layout/LinearBlockProcessNumbered"/>
    <dgm:cxn modelId="{3A6363E3-185E-6943-9AE9-3598DE92CC73}" type="presParOf" srcId="{C33456E2-28DA-AD44-9B8F-E2180F50291A}" destId="{737C010D-83F6-CD4B-898B-1EB3FD86EC4C}" srcOrd="0" destOrd="0" presId="urn:microsoft.com/office/officeart/2016/7/layout/LinearBlockProcessNumbered"/>
    <dgm:cxn modelId="{2BEB044E-ABEB-D64F-8829-A6C1806C7346}" type="presParOf" srcId="{C33456E2-28DA-AD44-9B8F-E2180F50291A}" destId="{72C696C8-56AC-354D-938F-C0A7D9A035F2}" srcOrd="1" destOrd="0" presId="urn:microsoft.com/office/officeart/2016/7/layout/LinearBlockProcessNumbered"/>
    <dgm:cxn modelId="{9A033492-9E47-6C4B-BE31-E604C088A57C}" type="presParOf" srcId="{C33456E2-28DA-AD44-9B8F-E2180F50291A}" destId="{35B4CC7C-87F7-E447-B98C-258A3AC17D6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11F906-E33B-49E0-81E2-1605D5852EA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8A29A2-5894-4928-9CD6-573C5EDAFD5F}">
      <dgm:prSet/>
      <dgm:spPr/>
      <dgm:t>
        <a:bodyPr/>
        <a:lstStyle/>
        <a:p>
          <a:r>
            <a:rPr lang="en-US" dirty="0"/>
            <a:t>Protect their habitat</a:t>
          </a:r>
        </a:p>
      </dgm:t>
    </dgm:pt>
    <dgm:pt modelId="{4798A61F-1A1A-4236-A182-18D805B99E6A}" type="parTrans" cxnId="{B1A9A318-8E05-4C53-A65E-A48B8B783587}">
      <dgm:prSet/>
      <dgm:spPr/>
      <dgm:t>
        <a:bodyPr/>
        <a:lstStyle/>
        <a:p>
          <a:endParaRPr lang="en-US"/>
        </a:p>
      </dgm:t>
    </dgm:pt>
    <dgm:pt modelId="{CCF1CF37-C923-4A69-A2AB-CAA0F4BB5A21}" type="sibTrans" cxnId="{B1A9A318-8E05-4C53-A65E-A48B8B783587}">
      <dgm:prSet/>
      <dgm:spPr/>
      <dgm:t>
        <a:bodyPr/>
        <a:lstStyle/>
        <a:p>
          <a:endParaRPr lang="en-US"/>
        </a:p>
      </dgm:t>
    </dgm:pt>
    <dgm:pt modelId="{41691EE0-516A-410F-8F39-977C7B1E2691}">
      <dgm:prSet/>
      <dgm:spPr/>
      <dgm:t>
        <a:bodyPr/>
        <a:lstStyle/>
        <a:p>
          <a:r>
            <a:rPr lang="en-US"/>
            <a:t>Laws and regulations</a:t>
          </a:r>
        </a:p>
      </dgm:t>
    </dgm:pt>
    <dgm:pt modelId="{2B5D25DF-250E-425D-B6DA-6B124BD59B6F}" type="parTrans" cxnId="{C15C649E-F7AD-4B12-8915-897511B3A77A}">
      <dgm:prSet/>
      <dgm:spPr/>
      <dgm:t>
        <a:bodyPr/>
        <a:lstStyle/>
        <a:p>
          <a:endParaRPr lang="en-US"/>
        </a:p>
      </dgm:t>
    </dgm:pt>
    <dgm:pt modelId="{2AC5D1F8-34CE-4E83-82AB-DE0E5FE7CCA7}" type="sibTrans" cxnId="{C15C649E-F7AD-4B12-8915-897511B3A77A}">
      <dgm:prSet/>
      <dgm:spPr/>
      <dgm:t>
        <a:bodyPr/>
        <a:lstStyle/>
        <a:p>
          <a:endParaRPr lang="en-US"/>
        </a:p>
      </dgm:t>
    </dgm:pt>
    <dgm:pt modelId="{7A32A2FA-9D85-41FB-A828-8217F25DD46F}">
      <dgm:prSet/>
      <dgm:spPr/>
      <dgm:t>
        <a:bodyPr/>
        <a:lstStyle/>
        <a:p>
          <a:r>
            <a:rPr lang="en-US"/>
            <a:t>Rescue and conservation programs</a:t>
          </a:r>
        </a:p>
      </dgm:t>
    </dgm:pt>
    <dgm:pt modelId="{7C7F7992-596A-4721-9B2E-E50FE96D4D8B}" type="parTrans" cxnId="{E3E86C24-3570-42E0-A4B9-48A5DCECA0BA}">
      <dgm:prSet/>
      <dgm:spPr/>
      <dgm:t>
        <a:bodyPr/>
        <a:lstStyle/>
        <a:p>
          <a:endParaRPr lang="en-US"/>
        </a:p>
      </dgm:t>
    </dgm:pt>
    <dgm:pt modelId="{9EB77A3A-EEF5-4D5D-A1EE-1444F3891CE1}" type="sibTrans" cxnId="{E3E86C24-3570-42E0-A4B9-48A5DCECA0BA}">
      <dgm:prSet/>
      <dgm:spPr/>
      <dgm:t>
        <a:bodyPr/>
        <a:lstStyle/>
        <a:p>
          <a:endParaRPr lang="en-US"/>
        </a:p>
      </dgm:t>
    </dgm:pt>
    <dgm:pt modelId="{ADA74EDB-1344-468A-9DD6-C95C114E6F66}">
      <dgm:prSet/>
      <dgm:spPr/>
      <dgm:t>
        <a:bodyPr/>
        <a:lstStyle/>
        <a:p>
          <a:r>
            <a:rPr lang="en-US"/>
            <a:t>Reduce pollution</a:t>
          </a:r>
        </a:p>
      </dgm:t>
    </dgm:pt>
    <dgm:pt modelId="{153657A4-BE21-46AA-A9B1-D0D39529E901}" type="parTrans" cxnId="{7890685D-4268-4A0E-9C02-B6924F7D2A85}">
      <dgm:prSet/>
      <dgm:spPr/>
      <dgm:t>
        <a:bodyPr/>
        <a:lstStyle/>
        <a:p>
          <a:endParaRPr lang="en-US"/>
        </a:p>
      </dgm:t>
    </dgm:pt>
    <dgm:pt modelId="{12F5F0B9-B3A5-4118-A85C-97C0106F1D25}" type="sibTrans" cxnId="{7890685D-4268-4A0E-9C02-B6924F7D2A85}">
      <dgm:prSet/>
      <dgm:spPr/>
      <dgm:t>
        <a:bodyPr/>
        <a:lstStyle/>
        <a:p>
          <a:endParaRPr lang="en-US"/>
        </a:p>
      </dgm:t>
    </dgm:pt>
    <dgm:pt modelId="{17C53E50-D461-4F55-A019-059D13D225F2}" type="pres">
      <dgm:prSet presAssocID="{4911F906-E33B-49E0-81E2-1605D5852EAF}" presName="root" presStyleCnt="0">
        <dgm:presLayoutVars>
          <dgm:dir/>
          <dgm:resizeHandles val="exact"/>
        </dgm:presLayoutVars>
      </dgm:prSet>
      <dgm:spPr/>
    </dgm:pt>
    <dgm:pt modelId="{35D359CC-7ED8-4FF0-9E85-F49F95D820A0}" type="pres">
      <dgm:prSet presAssocID="{1B8A29A2-5894-4928-9CD6-573C5EDAFD5F}" presName="compNode" presStyleCnt="0"/>
      <dgm:spPr/>
    </dgm:pt>
    <dgm:pt modelId="{B79EC023-4F4E-4482-A0FE-CA61149BA9C1}" type="pres">
      <dgm:prSet presAssocID="{1B8A29A2-5894-4928-9CD6-573C5EDAFD5F}" presName="bgRect" presStyleLbl="bgShp" presStyleIdx="0" presStyleCnt="4"/>
      <dgm:spPr/>
    </dgm:pt>
    <dgm:pt modelId="{63A01B59-D89C-4DB3-8258-176530660E1E}" type="pres">
      <dgm:prSet presAssocID="{1B8A29A2-5894-4928-9CD6-573C5EDAFD5F}" presName="iconRect" presStyleLbl="node1" presStyleIdx="0" presStyleCnt="4"/>
      <dgm:spPr>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7B03344F-3345-4C74-9656-689232793A75}" type="pres">
      <dgm:prSet presAssocID="{1B8A29A2-5894-4928-9CD6-573C5EDAFD5F}" presName="spaceRect" presStyleCnt="0"/>
      <dgm:spPr/>
    </dgm:pt>
    <dgm:pt modelId="{9B71F783-7D9A-4017-A274-4C1FDBE3D61C}" type="pres">
      <dgm:prSet presAssocID="{1B8A29A2-5894-4928-9CD6-573C5EDAFD5F}" presName="parTx" presStyleLbl="revTx" presStyleIdx="0" presStyleCnt="4">
        <dgm:presLayoutVars>
          <dgm:chMax val="0"/>
          <dgm:chPref val="0"/>
        </dgm:presLayoutVars>
      </dgm:prSet>
      <dgm:spPr/>
    </dgm:pt>
    <dgm:pt modelId="{FD3CF4CB-9983-44FE-8646-9485778243BC}" type="pres">
      <dgm:prSet presAssocID="{CCF1CF37-C923-4A69-A2AB-CAA0F4BB5A21}" presName="sibTrans" presStyleCnt="0"/>
      <dgm:spPr/>
    </dgm:pt>
    <dgm:pt modelId="{4827DD44-29EF-4FEC-ACA5-28689E65EF27}" type="pres">
      <dgm:prSet presAssocID="{41691EE0-516A-410F-8F39-977C7B1E2691}" presName="compNode" presStyleCnt="0"/>
      <dgm:spPr/>
    </dgm:pt>
    <dgm:pt modelId="{06E1A56C-20F6-4F09-BBE1-F4BA43CABAD6}" type="pres">
      <dgm:prSet presAssocID="{41691EE0-516A-410F-8F39-977C7B1E2691}" presName="bgRect" presStyleLbl="bgShp" presStyleIdx="1" presStyleCnt="4"/>
      <dgm:spPr/>
    </dgm:pt>
    <dgm:pt modelId="{35D9C66B-389B-42C6-AED8-1ED74B8B8FC1}" type="pres">
      <dgm:prSet presAssocID="{41691EE0-516A-410F-8F39-977C7B1E2691}" presName="iconRect" presStyleLbl="node1" presStyleIdx="1"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42737AA0-2B19-442A-BBB9-B35CBBEBE9E4}" type="pres">
      <dgm:prSet presAssocID="{41691EE0-516A-410F-8F39-977C7B1E2691}" presName="spaceRect" presStyleCnt="0"/>
      <dgm:spPr/>
    </dgm:pt>
    <dgm:pt modelId="{DE0DB21B-A54B-4AD9-91D4-790FEAC83877}" type="pres">
      <dgm:prSet presAssocID="{41691EE0-516A-410F-8F39-977C7B1E2691}" presName="parTx" presStyleLbl="revTx" presStyleIdx="1" presStyleCnt="4">
        <dgm:presLayoutVars>
          <dgm:chMax val="0"/>
          <dgm:chPref val="0"/>
        </dgm:presLayoutVars>
      </dgm:prSet>
      <dgm:spPr/>
    </dgm:pt>
    <dgm:pt modelId="{2662D527-0861-41C5-A768-17F6E8929705}" type="pres">
      <dgm:prSet presAssocID="{2AC5D1F8-34CE-4E83-82AB-DE0E5FE7CCA7}" presName="sibTrans" presStyleCnt="0"/>
      <dgm:spPr/>
    </dgm:pt>
    <dgm:pt modelId="{D9398CD6-F9D0-4B5C-BC74-D4D970E8D425}" type="pres">
      <dgm:prSet presAssocID="{7A32A2FA-9D85-41FB-A828-8217F25DD46F}" presName="compNode" presStyleCnt="0"/>
      <dgm:spPr/>
    </dgm:pt>
    <dgm:pt modelId="{48302F79-DCEF-4CC0-B1FE-A21CBDCE55F6}" type="pres">
      <dgm:prSet presAssocID="{7A32A2FA-9D85-41FB-A828-8217F25DD46F}" presName="bgRect" presStyleLbl="bgShp" presStyleIdx="2" presStyleCnt="4"/>
      <dgm:spPr/>
    </dgm:pt>
    <dgm:pt modelId="{D0DFC4AB-AE30-4088-ACED-EC17FB3ED7D5}" type="pres">
      <dgm:prSet presAssocID="{7A32A2FA-9D85-41FB-A828-8217F25DD4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67A2C70C-F0A6-427C-8E9E-4B481479E5B4}" type="pres">
      <dgm:prSet presAssocID="{7A32A2FA-9D85-41FB-A828-8217F25DD46F}" presName="spaceRect" presStyleCnt="0"/>
      <dgm:spPr/>
    </dgm:pt>
    <dgm:pt modelId="{CB8017B6-AE01-46A2-8858-15E425F7CDAC}" type="pres">
      <dgm:prSet presAssocID="{7A32A2FA-9D85-41FB-A828-8217F25DD46F}" presName="parTx" presStyleLbl="revTx" presStyleIdx="2" presStyleCnt="4">
        <dgm:presLayoutVars>
          <dgm:chMax val="0"/>
          <dgm:chPref val="0"/>
        </dgm:presLayoutVars>
      </dgm:prSet>
      <dgm:spPr/>
    </dgm:pt>
    <dgm:pt modelId="{502FAED4-90AF-472D-8BF6-D43F1F9C573E}" type="pres">
      <dgm:prSet presAssocID="{9EB77A3A-EEF5-4D5D-A1EE-1444F3891CE1}" presName="sibTrans" presStyleCnt="0"/>
      <dgm:spPr/>
    </dgm:pt>
    <dgm:pt modelId="{F2830078-1509-4A16-98E6-A7DE09828B32}" type="pres">
      <dgm:prSet presAssocID="{ADA74EDB-1344-468A-9DD6-C95C114E6F66}" presName="compNode" presStyleCnt="0"/>
      <dgm:spPr/>
    </dgm:pt>
    <dgm:pt modelId="{AEA53301-87C1-47C0-98B9-3DEF630DD6AA}" type="pres">
      <dgm:prSet presAssocID="{ADA74EDB-1344-468A-9DD6-C95C114E6F66}" presName="bgRect" presStyleLbl="bgShp" presStyleIdx="3" presStyleCnt="4"/>
      <dgm:spPr/>
    </dgm:pt>
    <dgm:pt modelId="{54DBD8DD-3783-487F-B942-FE82CB5098AA}" type="pres">
      <dgm:prSet presAssocID="{ADA74EDB-1344-468A-9DD6-C95C114E6F66}" presName="iconRect" presStyleLbl="node1" presStyleIdx="3" presStyleCnt="4"/>
      <dgm:spPr>
        <a:blipFill>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ycle"/>
        </a:ext>
      </dgm:extLst>
    </dgm:pt>
    <dgm:pt modelId="{5CB4F612-1B96-4C18-9957-418D973FDB7C}" type="pres">
      <dgm:prSet presAssocID="{ADA74EDB-1344-468A-9DD6-C95C114E6F66}" presName="spaceRect" presStyleCnt="0"/>
      <dgm:spPr/>
    </dgm:pt>
    <dgm:pt modelId="{FEC2D1D4-34D9-4611-AC9B-A446280834E5}" type="pres">
      <dgm:prSet presAssocID="{ADA74EDB-1344-468A-9DD6-C95C114E6F66}" presName="parTx" presStyleLbl="revTx" presStyleIdx="3" presStyleCnt="4">
        <dgm:presLayoutVars>
          <dgm:chMax val="0"/>
          <dgm:chPref val="0"/>
        </dgm:presLayoutVars>
      </dgm:prSet>
      <dgm:spPr/>
    </dgm:pt>
  </dgm:ptLst>
  <dgm:cxnLst>
    <dgm:cxn modelId="{B1A9A318-8E05-4C53-A65E-A48B8B783587}" srcId="{4911F906-E33B-49E0-81E2-1605D5852EAF}" destId="{1B8A29A2-5894-4928-9CD6-573C5EDAFD5F}" srcOrd="0" destOrd="0" parTransId="{4798A61F-1A1A-4236-A182-18D805B99E6A}" sibTransId="{CCF1CF37-C923-4A69-A2AB-CAA0F4BB5A21}"/>
    <dgm:cxn modelId="{E3E86C24-3570-42E0-A4B9-48A5DCECA0BA}" srcId="{4911F906-E33B-49E0-81E2-1605D5852EAF}" destId="{7A32A2FA-9D85-41FB-A828-8217F25DD46F}" srcOrd="2" destOrd="0" parTransId="{7C7F7992-596A-4721-9B2E-E50FE96D4D8B}" sibTransId="{9EB77A3A-EEF5-4D5D-A1EE-1444F3891CE1}"/>
    <dgm:cxn modelId="{7890685D-4268-4A0E-9C02-B6924F7D2A85}" srcId="{4911F906-E33B-49E0-81E2-1605D5852EAF}" destId="{ADA74EDB-1344-468A-9DD6-C95C114E6F66}" srcOrd="3" destOrd="0" parTransId="{153657A4-BE21-46AA-A9B1-D0D39529E901}" sibTransId="{12F5F0B9-B3A5-4118-A85C-97C0106F1D25}"/>
    <dgm:cxn modelId="{26A60442-5DBD-4ED8-B995-4A34E100E7DA}" type="presOf" srcId="{4911F906-E33B-49E0-81E2-1605D5852EAF}" destId="{17C53E50-D461-4F55-A019-059D13D225F2}" srcOrd="0" destOrd="0" presId="urn:microsoft.com/office/officeart/2018/2/layout/IconVerticalSolidList"/>
    <dgm:cxn modelId="{F6F1F543-0D56-4E91-84C9-95AF22304399}" type="presOf" srcId="{7A32A2FA-9D85-41FB-A828-8217F25DD46F}" destId="{CB8017B6-AE01-46A2-8858-15E425F7CDAC}" srcOrd="0" destOrd="0" presId="urn:microsoft.com/office/officeart/2018/2/layout/IconVerticalSolidList"/>
    <dgm:cxn modelId="{0630DD9C-BEFF-4E2A-B095-F65CBD3C2B73}" type="presOf" srcId="{ADA74EDB-1344-468A-9DD6-C95C114E6F66}" destId="{FEC2D1D4-34D9-4611-AC9B-A446280834E5}" srcOrd="0" destOrd="0" presId="urn:microsoft.com/office/officeart/2018/2/layout/IconVerticalSolidList"/>
    <dgm:cxn modelId="{C15C649E-F7AD-4B12-8915-897511B3A77A}" srcId="{4911F906-E33B-49E0-81E2-1605D5852EAF}" destId="{41691EE0-516A-410F-8F39-977C7B1E2691}" srcOrd="1" destOrd="0" parTransId="{2B5D25DF-250E-425D-B6DA-6B124BD59B6F}" sibTransId="{2AC5D1F8-34CE-4E83-82AB-DE0E5FE7CCA7}"/>
    <dgm:cxn modelId="{A68A39AB-012D-4396-8037-213A5CA11CD2}" type="presOf" srcId="{1B8A29A2-5894-4928-9CD6-573C5EDAFD5F}" destId="{9B71F783-7D9A-4017-A274-4C1FDBE3D61C}" srcOrd="0" destOrd="0" presId="urn:microsoft.com/office/officeart/2018/2/layout/IconVerticalSolidList"/>
    <dgm:cxn modelId="{820D0AB4-8477-4602-B60A-F99BE4E8A820}" type="presOf" srcId="{41691EE0-516A-410F-8F39-977C7B1E2691}" destId="{DE0DB21B-A54B-4AD9-91D4-790FEAC83877}" srcOrd="0" destOrd="0" presId="urn:microsoft.com/office/officeart/2018/2/layout/IconVerticalSolidList"/>
    <dgm:cxn modelId="{B7677A27-C0AA-4C84-95A7-250465DE9415}" type="presParOf" srcId="{17C53E50-D461-4F55-A019-059D13D225F2}" destId="{35D359CC-7ED8-4FF0-9E85-F49F95D820A0}" srcOrd="0" destOrd="0" presId="urn:microsoft.com/office/officeart/2018/2/layout/IconVerticalSolidList"/>
    <dgm:cxn modelId="{5B41C5A7-BAEE-4613-B98E-73B97DAA3678}" type="presParOf" srcId="{35D359CC-7ED8-4FF0-9E85-F49F95D820A0}" destId="{B79EC023-4F4E-4482-A0FE-CA61149BA9C1}" srcOrd="0" destOrd="0" presId="urn:microsoft.com/office/officeart/2018/2/layout/IconVerticalSolidList"/>
    <dgm:cxn modelId="{E7DFF870-C04A-46FD-9794-2A7523A4D1C7}" type="presParOf" srcId="{35D359CC-7ED8-4FF0-9E85-F49F95D820A0}" destId="{63A01B59-D89C-4DB3-8258-176530660E1E}" srcOrd="1" destOrd="0" presId="urn:microsoft.com/office/officeart/2018/2/layout/IconVerticalSolidList"/>
    <dgm:cxn modelId="{E314C3EF-418C-4DD1-B942-20E11800393D}" type="presParOf" srcId="{35D359CC-7ED8-4FF0-9E85-F49F95D820A0}" destId="{7B03344F-3345-4C74-9656-689232793A75}" srcOrd="2" destOrd="0" presId="urn:microsoft.com/office/officeart/2018/2/layout/IconVerticalSolidList"/>
    <dgm:cxn modelId="{F2B725FA-F3B0-4881-B2A9-BB9637C627C7}" type="presParOf" srcId="{35D359CC-7ED8-4FF0-9E85-F49F95D820A0}" destId="{9B71F783-7D9A-4017-A274-4C1FDBE3D61C}" srcOrd="3" destOrd="0" presId="urn:microsoft.com/office/officeart/2018/2/layout/IconVerticalSolidList"/>
    <dgm:cxn modelId="{4A793702-BE54-4CC1-A623-2091CFB4AE6C}" type="presParOf" srcId="{17C53E50-D461-4F55-A019-059D13D225F2}" destId="{FD3CF4CB-9983-44FE-8646-9485778243BC}" srcOrd="1" destOrd="0" presId="urn:microsoft.com/office/officeart/2018/2/layout/IconVerticalSolidList"/>
    <dgm:cxn modelId="{EAFD28E4-BE5A-46BA-9315-516C252D77A9}" type="presParOf" srcId="{17C53E50-D461-4F55-A019-059D13D225F2}" destId="{4827DD44-29EF-4FEC-ACA5-28689E65EF27}" srcOrd="2" destOrd="0" presId="urn:microsoft.com/office/officeart/2018/2/layout/IconVerticalSolidList"/>
    <dgm:cxn modelId="{C5EE5E86-6076-447E-B31B-965153BF8A17}" type="presParOf" srcId="{4827DD44-29EF-4FEC-ACA5-28689E65EF27}" destId="{06E1A56C-20F6-4F09-BBE1-F4BA43CABAD6}" srcOrd="0" destOrd="0" presId="urn:microsoft.com/office/officeart/2018/2/layout/IconVerticalSolidList"/>
    <dgm:cxn modelId="{61F7837D-22D5-40C0-A031-471E9B3CAD1B}" type="presParOf" srcId="{4827DD44-29EF-4FEC-ACA5-28689E65EF27}" destId="{35D9C66B-389B-42C6-AED8-1ED74B8B8FC1}" srcOrd="1" destOrd="0" presId="urn:microsoft.com/office/officeart/2018/2/layout/IconVerticalSolidList"/>
    <dgm:cxn modelId="{4C89520E-6D77-4F5A-B625-1A59871F24D2}" type="presParOf" srcId="{4827DD44-29EF-4FEC-ACA5-28689E65EF27}" destId="{42737AA0-2B19-442A-BBB9-B35CBBEBE9E4}" srcOrd="2" destOrd="0" presId="urn:microsoft.com/office/officeart/2018/2/layout/IconVerticalSolidList"/>
    <dgm:cxn modelId="{A14B394E-A8BD-4FD0-ACA9-B0F54F028880}" type="presParOf" srcId="{4827DD44-29EF-4FEC-ACA5-28689E65EF27}" destId="{DE0DB21B-A54B-4AD9-91D4-790FEAC83877}" srcOrd="3" destOrd="0" presId="urn:microsoft.com/office/officeart/2018/2/layout/IconVerticalSolidList"/>
    <dgm:cxn modelId="{02530E52-69CC-4187-A4C2-0A361214D23A}" type="presParOf" srcId="{17C53E50-D461-4F55-A019-059D13D225F2}" destId="{2662D527-0861-41C5-A768-17F6E8929705}" srcOrd="3" destOrd="0" presId="urn:microsoft.com/office/officeart/2018/2/layout/IconVerticalSolidList"/>
    <dgm:cxn modelId="{0C65951C-5CCE-4556-8AD5-6ABCC0F810DF}" type="presParOf" srcId="{17C53E50-D461-4F55-A019-059D13D225F2}" destId="{D9398CD6-F9D0-4B5C-BC74-D4D970E8D425}" srcOrd="4" destOrd="0" presId="urn:microsoft.com/office/officeart/2018/2/layout/IconVerticalSolidList"/>
    <dgm:cxn modelId="{D8DB621D-91C5-4832-BDF9-CFE00F4536A1}" type="presParOf" srcId="{D9398CD6-F9D0-4B5C-BC74-D4D970E8D425}" destId="{48302F79-DCEF-4CC0-B1FE-A21CBDCE55F6}" srcOrd="0" destOrd="0" presId="urn:microsoft.com/office/officeart/2018/2/layout/IconVerticalSolidList"/>
    <dgm:cxn modelId="{AC02FD2E-62BC-4FC6-95DA-FFD7751A64A3}" type="presParOf" srcId="{D9398CD6-F9D0-4B5C-BC74-D4D970E8D425}" destId="{D0DFC4AB-AE30-4088-ACED-EC17FB3ED7D5}" srcOrd="1" destOrd="0" presId="urn:microsoft.com/office/officeart/2018/2/layout/IconVerticalSolidList"/>
    <dgm:cxn modelId="{F518DACD-72D9-468D-B999-34FE483DAFAB}" type="presParOf" srcId="{D9398CD6-F9D0-4B5C-BC74-D4D970E8D425}" destId="{67A2C70C-F0A6-427C-8E9E-4B481479E5B4}" srcOrd="2" destOrd="0" presId="urn:microsoft.com/office/officeart/2018/2/layout/IconVerticalSolidList"/>
    <dgm:cxn modelId="{860A03BD-5D97-4DC9-B8EF-16D53257207D}" type="presParOf" srcId="{D9398CD6-F9D0-4B5C-BC74-D4D970E8D425}" destId="{CB8017B6-AE01-46A2-8858-15E425F7CDAC}" srcOrd="3" destOrd="0" presId="urn:microsoft.com/office/officeart/2018/2/layout/IconVerticalSolidList"/>
    <dgm:cxn modelId="{56C155DC-A939-42E2-AE98-871419BF428D}" type="presParOf" srcId="{17C53E50-D461-4F55-A019-059D13D225F2}" destId="{502FAED4-90AF-472D-8BF6-D43F1F9C573E}" srcOrd="5" destOrd="0" presId="urn:microsoft.com/office/officeart/2018/2/layout/IconVerticalSolidList"/>
    <dgm:cxn modelId="{AF6384BA-4807-4C03-A852-FB472052A6E5}" type="presParOf" srcId="{17C53E50-D461-4F55-A019-059D13D225F2}" destId="{F2830078-1509-4A16-98E6-A7DE09828B32}" srcOrd="6" destOrd="0" presId="urn:microsoft.com/office/officeart/2018/2/layout/IconVerticalSolidList"/>
    <dgm:cxn modelId="{DFB1A477-1909-41E1-8C8B-6D57915F9A91}" type="presParOf" srcId="{F2830078-1509-4A16-98E6-A7DE09828B32}" destId="{AEA53301-87C1-47C0-98B9-3DEF630DD6AA}" srcOrd="0" destOrd="0" presId="urn:microsoft.com/office/officeart/2018/2/layout/IconVerticalSolidList"/>
    <dgm:cxn modelId="{72CB5712-6617-493D-A43D-1A27C3A4ACA0}" type="presParOf" srcId="{F2830078-1509-4A16-98E6-A7DE09828B32}" destId="{54DBD8DD-3783-487F-B942-FE82CB5098AA}" srcOrd="1" destOrd="0" presId="urn:microsoft.com/office/officeart/2018/2/layout/IconVerticalSolidList"/>
    <dgm:cxn modelId="{6C9035D6-8C90-405E-A796-BC2D568E5544}" type="presParOf" srcId="{F2830078-1509-4A16-98E6-A7DE09828B32}" destId="{5CB4F612-1B96-4C18-9957-418D973FDB7C}" srcOrd="2" destOrd="0" presId="urn:microsoft.com/office/officeart/2018/2/layout/IconVerticalSolidList"/>
    <dgm:cxn modelId="{35EEE139-3A6E-4CE8-A851-28E77DC6B719}" type="presParOf" srcId="{F2830078-1509-4A16-98E6-A7DE09828B32}" destId="{FEC2D1D4-34D9-4611-AC9B-A446280834E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7957E-E57C-384E-80E1-01917FA29355}">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BB783-CF4E-2345-A239-D0C5BC880A6C}">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Any plant or animal that is decreasing in number or has a small population size is </a:t>
          </a:r>
          <a:r>
            <a:rPr lang="en-US" sz="3700" i="1" kern="1200"/>
            <a:t>at risk. </a:t>
          </a:r>
          <a:endParaRPr lang="en-US" sz="3700" kern="1200"/>
        </a:p>
      </dsp:txBody>
      <dsp:txXfrm>
        <a:off x="0" y="2124"/>
        <a:ext cx="10515600" cy="1449029"/>
      </dsp:txXfrm>
    </dsp:sp>
    <dsp:sp modelId="{8A124FAE-1FEE-124A-97D8-5C0DB7D9B40F}">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4887D-3D7D-714F-97B5-C57F85F74A35}">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Without change, then these species may continue to decrease and eventually no longer exist.</a:t>
          </a:r>
        </a:p>
      </dsp:txBody>
      <dsp:txXfrm>
        <a:off x="0" y="1451154"/>
        <a:ext cx="10515600" cy="1449029"/>
      </dsp:txXfrm>
    </dsp:sp>
    <dsp:sp modelId="{280B0451-01A7-E645-9F40-2F312A0D7F8C}">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6AE6EF-B977-7845-BDDB-6C1B84C3AA16}">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1" kern="1200" dirty="0"/>
            <a:t>In Saskatchewan, there are over 100 species at risk.</a:t>
          </a:r>
          <a:endParaRPr lang="en-US" sz="3700" kern="1200" dirty="0"/>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2C16D-D4B5-7A45-AAC7-3406DCBC7267}">
      <dsp:nvSpPr>
        <dsp:cNvPr id="0" name=""/>
        <dsp:cNvSpPr/>
      </dsp:nvSpPr>
      <dsp:spPr>
        <a:xfrm>
          <a:off x="821" y="179348"/>
          <a:ext cx="3327201" cy="3992641"/>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22350">
            <a:lnSpc>
              <a:spcPct val="90000"/>
            </a:lnSpc>
            <a:spcBef>
              <a:spcPct val="0"/>
            </a:spcBef>
            <a:spcAft>
              <a:spcPct val="35000"/>
            </a:spcAft>
            <a:buNone/>
          </a:pPr>
          <a:r>
            <a:rPr lang="en-US" sz="2300" kern="1200"/>
            <a:t>What questions do you have about endangered animals?</a:t>
          </a:r>
        </a:p>
      </dsp:txBody>
      <dsp:txXfrm>
        <a:off x="821" y="1776404"/>
        <a:ext cx="3327201" cy="2395585"/>
      </dsp:txXfrm>
    </dsp:sp>
    <dsp:sp modelId="{BC3523FA-627A-1C48-8B9D-84CBEA38892C}">
      <dsp:nvSpPr>
        <dsp:cNvPr id="0" name=""/>
        <dsp:cNvSpPr/>
      </dsp:nvSpPr>
      <dsp:spPr>
        <a:xfrm>
          <a:off x="821"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348"/>
        <a:ext cx="3327201" cy="1597056"/>
      </dsp:txXfrm>
    </dsp:sp>
    <dsp:sp modelId="{911F7AE2-A0F3-D74C-9F89-CC33D497E2AF}">
      <dsp:nvSpPr>
        <dsp:cNvPr id="0" name=""/>
        <dsp:cNvSpPr/>
      </dsp:nvSpPr>
      <dsp:spPr>
        <a:xfrm>
          <a:off x="3594199" y="179348"/>
          <a:ext cx="3327201" cy="3992641"/>
        </a:xfrm>
        <a:prstGeom prst="rect">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22350">
            <a:lnSpc>
              <a:spcPct val="90000"/>
            </a:lnSpc>
            <a:spcBef>
              <a:spcPct val="0"/>
            </a:spcBef>
            <a:spcAft>
              <a:spcPct val="35000"/>
            </a:spcAft>
            <a:buNone/>
          </a:pPr>
          <a:r>
            <a:rPr lang="en-US" sz="2300" kern="1200"/>
            <a:t>How do you feel about what we learned today?</a:t>
          </a:r>
        </a:p>
      </dsp:txBody>
      <dsp:txXfrm>
        <a:off x="3594199" y="1776404"/>
        <a:ext cx="3327201" cy="2395585"/>
      </dsp:txXfrm>
    </dsp:sp>
    <dsp:sp modelId="{9A5F223A-0E6C-5D4C-A0A1-80887D1E10B0}">
      <dsp:nvSpPr>
        <dsp:cNvPr id="0" name=""/>
        <dsp:cNvSpPr/>
      </dsp:nvSpPr>
      <dsp:spPr>
        <a:xfrm>
          <a:off x="3594199"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348"/>
        <a:ext cx="3327201" cy="1597056"/>
      </dsp:txXfrm>
    </dsp:sp>
    <dsp:sp modelId="{737C010D-83F6-CD4B-898B-1EB3FD86EC4C}">
      <dsp:nvSpPr>
        <dsp:cNvPr id="0" name=""/>
        <dsp:cNvSpPr/>
      </dsp:nvSpPr>
      <dsp:spPr>
        <a:xfrm>
          <a:off x="7187576" y="179348"/>
          <a:ext cx="3327201" cy="3992641"/>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22350">
            <a:lnSpc>
              <a:spcPct val="90000"/>
            </a:lnSpc>
            <a:spcBef>
              <a:spcPct val="0"/>
            </a:spcBef>
            <a:spcAft>
              <a:spcPct val="35000"/>
            </a:spcAft>
            <a:buNone/>
          </a:pPr>
          <a:r>
            <a:rPr lang="en-US" sz="2300" kern="1200" dirty="0"/>
            <a:t>What are some ways that we can help animals that aren’t doing well? </a:t>
          </a:r>
        </a:p>
        <a:p>
          <a:pPr marL="0" lvl="0" indent="0" algn="l" defTabSz="1022350">
            <a:lnSpc>
              <a:spcPct val="90000"/>
            </a:lnSpc>
            <a:spcBef>
              <a:spcPct val="0"/>
            </a:spcBef>
            <a:spcAft>
              <a:spcPct val="35000"/>
            </a:spcAft>
            <a:buNone/>
          </a:pPr>
          <a:r>
            <a:rPr lang="en-US" sz="2300" kern="1200" dirty="0"/>
            <a:t>Why is this important?</a:t>
          </a:r>
        </a:p>
      </dsp:txBody>
      <dsp:txXfrm>
        <a:off x="7187576" y="1776404"/>
        <a:ext cx="3327201" cy="2395585"/>
      </dsp:txXfrm>
    </dsp:sp>
    <dsp:sp modelId="{72C696C8-56AC-354D-938F-C0A7D9A035F2}">
      <dsp:nvSpPr>
        <dsp:cNvPr id="0" name=""/>
        <dsp:cNvSpPr/>
      </dsp:nvSpPr>
      <dsp:spPr>
        <a:xfrm>
          <a:off x="7187576"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348"/>
        <a:ext cx="3327201" cy="15970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EC023-4F4E-4482-A0FE-CA61149BA9C1}">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01B59-D89C-4DB3-8258-176530660E1E}">
      <dsp:nvSpPr>
        <dsp:cNvPr id="0" name=""/>
        <dsp:cNvSpPr/>
      </dsp:nvSpPr>
      <dsp:spPr>
        <a:xfrm>
          <a:off x="355657" y="266858"/>
          <a:ext cx="646650" cy="646650"/>
        </a:xfrm>
        <a:prstGeom prst="rect">
          <a:avLst/>
        </a:prstGeom>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1F783-7D9A-4017-A274-4C1FDBE3D61C}">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Protect their habitat</a:t>
          </a:r>
        </a:p>
      </dsp:txBody>
      <dsp:txXfrm>
        <a:off x="1357965" y="2319"/>
        <a:ext cx="4887299" cy="1175727"/>
      </dsp:txXfrm>
    </dsp:sp>
    <dsp:sp modelId="{06E1A56C-20F6-4F09-BBE1-F4BA43CABAD6}">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D9C66B-389B-42C6-AED8-1ED74B8B8FC1}">
      <dsp:nvSpPr>
        <dsp:cNvPr id="0" name=""/>
        <dsp:cNvSpPr/>
      </dsp:nvSpPr>
      <dsp:spPr>
        <a:xfrm>
          <a:off x="355657" y="1736518"/>
          <a:ext cx="646650" cy="646650"/>
        </a:xfrm>
        <a:prstGeom prst="rect">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0DB21B-A54B-4AD9-91D4-790FEAC83877}">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Laws and regulations</a:t>
          </a:r>
        </a:p>
      </dsp:txBody>
      <dsp:txXfrm>
        <a:off x="1357965" y="1471979"/>
        <a:ext cx="4887299" cy="1175727"/>
      </dsp:txXfrm>
    </dsp:sp>
    <dsp:sp modelId="{48302F79-DCEF-4CC0-B1FE-A21CBDCE55F6}">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DFC4AB-AE30-4088-ACED-EC17FB3ED7D5}">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8017B6-AE01-46A2-8858-15E425F7CDAC}">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Rescue and conservation programs</a:t>
          </a:r>
        </a:p>
      </dsp:txBody>
      <dsp:txXfrm>
        <a:off x="1357965" y="2941639"/>
        <a:ext cx="4887299" cy="1175727"/>
      </dsp:txXfrm>
    </dsp:sp>
    <dsp:sp modelId="{AEA53301-87C1-47C0-98B9-3DEF630DD6AA}">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BD8DD-3783-487F-B942-FE82CB5098AA}">
      <dsp:nvSpPr>
        <dsp:cNvPr id="0" name=""/>
        <dsp:cNvSpPr/>
      </dsp:nvSpPr>
      <dsp:spPr>
        <a:xfrm>
          <a:off x="355657" y="4675838"/>
          <a:ext cx="646650" cy="646650"/>
        </a:xfrm>
        <a:prstGeom prst="rect">
          <a:avLst/>
        </a:prstGeom>
        <a:blipFill>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C2D1D4-34D9-4611-AC9B-A446280834E5}">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Reduce pollution</a:t>
          </a:r>
        </a:p>
      </dsp:txBody>
      <dsp:txXfrm>
        <a:off x="1357965" y="4411299"/>
        <a:ext cx="4887299" cy="11757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D29DE-CF3E-D64F-AC5B-660B06A811ED}"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B6524-1A40-5249-8CE7-485F01B9DEFA}" type="slidenum">
              <a:rPr lang="en-US" smtClean="0"/>
              <a:t>‹#›</a:t>
            </a:fld>
            <a:endParaRPr lang="en-US"/>
          </a:p>
        </p:txBody>
      </p:sp>
    </p:spTree>
    <p:extLst>
      <p:ext uri="{BB962C8B-B14F-4D97-AF65-F5344CB8AC3E}">
        <p14:creationId xmlns:p14="http://schemas.microsoft.com/office/powerpoint/2010/main" val="3263019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is an endangered species? Ask them to list a few they may know of.</a:t>
            </a:r>
          </a:p>
          <a:p>
            <a:r>
              <a:rPr lang="en-US" dirty="0"/>
              <a:t>Species at risk can be put into categories based on how big the risk to their survival is. </a:t>
            </a:r>
          </a:p>
        </p:txBody>
      </p:sp>
      <p:sp>
        <p:nvSpPr>
          <p:cNvPr id="4" name="Slide Number Placeholder 3"/>
          <p:cNvSpPr>
            <a:spLocks noGrp="1"/>
          </p:cNvSpPr>
          <p:nvPr>
            <p:ph type="sldNum" sz="quarter" idx="5"/>
          </p:nvPr>
        </p:nvSpPr>
        <p:spPr/>
        <p:txBody>
          <a:bodyPr/>
          <a:lstStyle/>
          <a:p>
            <a:fld id="{C9EB6524-1A40-5249-8CE7-485F01B9DEFA}" type="slidenum">
              <a:rPr lang="en-US" smtClean="0"/>
              <a:t>3</a:t>
            </a:fld>
            <a:endParaRPr lang="en-US"/>
          </a:p>
        </p:txBody>
      </p:sp>
    </p:spTree>
    <p:extLst>
      <p:ext uri="{BB962C8B-B14F-4D97-AF65-F5344CB8AC3E}">
        <p14:creationId xmlns:p14="http://schemas.microsoft.com/office/powerpoint/2010/main" val="4148048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naturetracking.com</a:t>
            </a:r>
            <a:r>
              <a:rPr lang="en-US" dirty="0"/>
              <a:t>/mammal-tracks/#images-1/19/Bison-Tracks-2.jpg </a:t>
            </a:r>
          </a:p>
        </p:txBody>
      </p:sp>
      <p:sp>
        <p:nvSpPr>
          <p:cNvPr id="4" name="Slide Number Placeholder 3"/>
          <p:cNvSpPr>
            <a:spLocks noGrp="1"/>
          </p:cNvSpPr>
          <p:nvPr>
            <p:ph type="sldNum" sz="quarter" idx="5"/>
          </p:nvPr>
        </p:nvSpPr>
        <p:spPr/>
        <p:txBody>
          <a:bodyPr/>
          <a:lstStyle/>
          <a:p>
            <a:fld id="{C9EB6524-1A40-5249-8CE7-485F01B9DEFA}" type="slidenum">
              <a:rPr lang="en-US" smtClean="0"/>
              <a:t>20</a:t>
            </a:fld>
            <a:endParaRPr lang="en-US"/>
          </a:p>
        </p:txBody>
      </p:sp>
    </p:spTree>
    <p:extLst>
      <p:ext uri="{BB962C8B-B14F-4D97-AF65-F5344CB8AC3E}">
        <p14:creationId xmlns:p14="http://schemas.microsoft.com/office/powerpoint/2010/main" val="3900464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www.wolverinewatch.org</a:t>
            </a:r>
            <a:r>
              <a:rPr lang="en-US" dirty="0"/>
              <a:t>/wolverine-tracks</a:t>
            </a:r>
          </a:p>
        </p:txBody>
      </p:sp>
      <p:sp>
        <p:nvSpPr>
          <p:cNvPr id="4" name="Slide Number Placeholder 3"/>
          <p:cNvSpPr>
            <a:spLocks noGrp="1"/>
          </p:cNvSpPr>
          <p:nvPr>
            <p:ph type="sldNum" sz="quarter" idx="5"/>
          </p:nvPr>
        </p:nvSpPr>
        <p:spPr/>
        <p:txBody>
          <a:bodyPr/>
          <a:lstStyle/>
          <a:p>
            <a:fld id="{C9EB6524-1A40-5249-8CE7-485F01B9DEFA}" type="slidenum">
              <a:rPr lang="en-US" smtClean="0"/>
              <a:t>23</a:t>
            </a:fld>
            <a:endParaRPr lang="en-US"/>
          </a:p>
        </p:txBody>
      </p:sp>
    </p:spTree>
    <p:extLst>
      <p:ext uri="{BB962C8B-B14F-4D97-AF65-F5344CB8AC3E}">
        <p14:creationId xmlns:p14="http://schemas.microsoft.com/office/powerpoint/2010/main" val="81485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naturetracking.com</a:t>
            </a:r>
            <a:r>
              <a:rPr lang="en-US" dirty="0"/>
              <a:t>/bird-tracks/</a:t>
            </a:r>
          </a:p>
        </p:txBody>
      </p:sp>
      <p:sp>
        <p:nvSpPr>
          <p:cNvPr id="4" name="Slide Number Placeholder 3"/>
          <p:cNvSpPr>
            <a:spLocks noGrp="1"/>
          </p:cNvSpPr>
          <p:nvPr>
            <p:ph type="sldNum" sz="quarter" idx="5"/>
          </p:nvPr>
        </p:nvSpPr>
        <p:spPr/>
        <p:txBody>
          <a:bodyPr/>
          <a:lstStyle/>
          <a:p>
            <a:fld id="{C9EB6524-1A40-5249-8CE7-485F01B9DEFA}" type="slidenum">
              <a:rPr lang="en-US" smtClean="0"/>
              <a:t>24</a:t>
            </a:fld>
            <a:endParaRPr lang="en-US"/>
          </a:p>
        </p:txBody>
      </p:sp>
    </p:spTree>
    <p:extLst>
      <p:ext uri="{BB962C8B-B14F-4D97-AF65-F5344CB8AC3E}">
        <p14:creationId xmlns:p14="http://schemas.microsoft.com/office/powerpoint/2010/main" val="337305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naturetracking.com</a:t>
            </a:r>
            <a:r>
              <a:rPr lang="en-US" dirty="0"/>
              <a:t>/bird-tracks/</a:t>
            </a:r>
          </a:p>
        </p:txBody>
      </p:sp>
      <p:sp>
        <p:nvSpPr>
          <p:cNvPr id="4" name="Slide Number Placeholder 3"/>
          <p:cNvSpPr>
            <a:spLocks noGrp="1"/>
          </p:cNvSpPr>
          <p:nvPr>
            <p:ph type="sldNum" sz="quarter" idx="5"/>
          </p:nvPr>
        </p:nvSpPr>
        <p:spPr/>
        <p:txBody>
          <a:bodyPr/>
          <a:lstStyle/>
          <a:p>
            <a:fld id="{C9EB6524-1A40-5249-8CE7-485F01B9DEFA}" type="slidenum">
              <a:rPr lang="en-US" smtClean="0"/>
              <a:t>28</a:t>
            </a:fld>
            <a:endParaRPr lang="en-US"/>
          </a:p>
        </p:txBody>
      </p:sp>
    </p:spTree>
    <p:extLst>
      <p:ext uri="{BB962C8B-B14F-4D97-AF65-F5344CB8AC3E}">
        <p14:creationId xmlns:p14="http://schemas.microsoft.com/office/powerpoint/2010/main" val="3342448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www.mynatureapps.com</a:t>
            </a:r>
            <a:r>
              <a:rPr lang="en-US" dirty="0"/>
              <a:t>/caribou-tracks/</a:t>
            </a:r>
          </a:p>
        </p:txBody>
      </p:sp>
      <p:sp>
        <p:nvSpPr>
          <p:cNvPr id="4" name="Slide Number Placeholder 3"/>
          <p:cNvSpPr>
            <a:spLocks noGrp="1"/>
          </p:cNvSpPr>
          <p:nvPr>
            <p:ph type="sldNum" sz="quarter" idx="5"/>
          </p:nvPr>
        </p:nvSpPr>
        <p:spPr/>
        <p:txBody>
          <a:bodyPr/>
          <a:lstStyle/>
          <a:p>
            <a:fld id="{C9EB6524-1A40-5249-8CE7-485F01B9DEFA}" type="slidenum">
              <a:rPr lang="en-US" smtClean="0"/>
              <a:t>30</a:t>
            </a:fld>
            <a:endParaRPr lang="en-US"/>
          </a:p>
        </p:txBody>
      </p:sp>
    </p:spTree>
    <p:extLst>
      <p:ext uri="{BB962C8B-B14F-4D97-AF65-F5344CB8AC3E}">
        <p14:creationId xmlns:p14="http://schemas.microsoft.com/office/powerpoint/2010/main" val="7001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Reduce, reuse, and recycle. Consider donating gently used items, limiting buying new items, etc.</a:t>
            </a:r>
          </a:p>
          <a:p>
            <a:pPr marL="342900" lvl="0" indent="-342900">
              <a:buFont typeface="+mj-lt"/>
              <a:buAutoNum type="arabi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Don’t use pesticides in the home.</a:t>
            </a:r>
          </a:p>
          <a:p>
            <a:pPr marL="342900" lvl="0" indent="-342900">
              <a:buFont typeface="+mj-lt"/>
              <a:buAutoNum type="arabi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Learn about the species at risk, and existing groups that are trying to help! Volunteer for Canadian Parks and Wilderness Society (CPAWS) in SK and get involved in their events.</a:t>
            </a:r>
          </a:p>
          <a:p>
            <a:pPr marL="342900" lvl="0" indent="-342900">
              <a:buFont typeface="+mj-lt"/>
              <a:buAutoNum type="arabi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When possible, walk or bike to school, take public transport, or carpool.</a:t>
            </a:r>
          </a:p>
          <a:p>
            <a:pPr marL="342900" lvl="0" indent="-342900">
              <a:buFont typeface="+mj-lt"/>
              <a:buAutoNum type="arabi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Get involved in the community – question development plans that could destroy habitats of species at risk.</a:t>
            </a:r>
          </a:p>
          <a:p>
            <a:pPr marL="342900" lvl="0" indent="-342900">
              <a:buFont typeface="+mj-lt"/>
              <a:buAutoNum type="arabi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Respect laws created to protect species at risk.</a:t>
            </a:r>
          </a:p>
          <a:p>
            <a:pPr marL="342900" lvl="0" indent="-342900">
              <a:buFont typeface="+mj-lt"/>
              <a:buAutoNum type="arabicParen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Listen to the Traditional Knowledge shared by Elders and Knowledge Keepers of Canada. Indigenous peoples of Canada have protected and maintained the lands for generations before European colonization.</a:t>
            </a:r>
          </a:p>
          <a:p>
            <a:endParaRPr lang="en-US" dirty="0"/>
          </a:p>
        </p:txBody>
      </p:sp>
      <p:sp>
        <p:nvSpPr>
          <p:cNvPr id="4" name="Slide Number Placeholder 3"/>
          <p:cNvSpPr>
            <a:spLocks noGrp="1"/>
          </p:cNvSpPr>
          <p:nvPr>
            <p:ph type="sldNum" sz="quarter" idx="5"/>
          </p:nvPr>
        </p:nvSpPr>
        <p:spPr/>
        <p:txBody>
          <a:bodyPr/>
          <a:lstStyle/>
          <a:p>
            <a:fld id="{C9EB6524-1A40-5249-8CE7-485F01B9DEFA}" type="slidenum">
              <a:rPr lang="en-US" smtClean="0"/>
              <a:t>33</a:t>
            </a:fld>
            <a:endParaRPr lang="en-US"/>
          </a:p>
        </p:txBody>
      </p:sp>
    </p:spTree>
    <p:extLst>
      <p:ext uri="{BB962C8B-B14F-4D97-AF65-F5344CB8AC3E}">
        <p14:creationId xmlns:p14="http://schemas.microsoft.com/office/powerpoint/2010/main" val="428775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brainstorm some reasons why a species of plant or animal may be decreasing in the wild. These are some main reasons to consider. Some species are more susceptible to one cause than others. Often many factors are at play not just one cause.</a:t>
            </a:r>
          </a:p>
        </p:txBody>
      </p:sp>
      <p:sp>
        <p:nvSpPr>
          <p:cNvPr id="4" name="Slide Number Placeholder 3"/>
          <p:cNvSpPr>
            <a:spLocks noGrp="1"/>
          </p:cNvSpPr>
          <p:nvPr>
            <p:ph type="sldNum" sz="quarter" idx="5"/>
          </p:nvPr>
        </p:nvSpPr>
        <p:spPr/>
        <p:txBody>
          <a:bodyPr/>
          <a:lstStyle/>
          <a:p>
            <a:fld id="{C9EB6524-1A40-5249-8CE7-485F01B9DEFA}" type="slidenum">
              <a:rPr lang="en-US" smtClean="0"/>
              <a:t>4</a:t>
            </a:fld>
            <a:endParaRPr lang="en-US"/>
          </a:p>
        </p:txBody>
      </p:sp>
    </p:spTree>
    <p:extLst>
      <p:ext uri="{BB962C8B-B14F-4D97-AF65-F5344CB8AC3E}">
        <p14:creationId xmlns:p14="http://schemas.microsoft.com/office/powerpoint/2010/main" val="409737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Threatened status (</a:t>
            </a:r>
            <a:r>
              <a:rPr lang="en-US" dirty="0" err="1"/>
              <a:t>downlisted</a:t>
            </a:r>
            <a:r>
              <a:rPr lang="en-US" dirty="0"/>
              <a:t> due to recovery efforts – used to be endangered/extirpated in SK)</a:t>
            </a:r>
          </a:p>
        </p:txBody>
      </p:sp>
      <p:sp>
        <p:nvSpPr>
          <p:cNvPr id="4" name="Slide Number Placeholder 3"/>
          <p:cNvSpPr>
            <a:spLocks noGrp="1"/>
          </p:cNvSpPr>
          <p:nvPr>
            <p:ph type="sldNum" sz="quarter" idx="5"/>
          </p:nvPr>
        </p:nvSpPr>
        <p:spPr/>
        <p:txBody>
          <a:bodyPr/>
          <a:lstStyle/>
          <a:p>
            <a:fld id="{C9EB6524-1A40-5249-8CE7-485F01B9DEFA}" type="slidenum">
              <a:rPr lang="en-US" smtClean="0"/>
              <a:t>6</a:t>
            </a:fld>
            <a:endParaRPr lang="en-US"/>
          </a:p>
        </p:txBody>
      </p:sp>
    </p:spTree>
    <p:extLst>
      <p:ext uri="{BB962C8B-B14F-4D97-AF65-F5344CB8AC3E}">
        <p14:creationId xmlns:p14="http://schemas.microsoft.com/office/powerpoint/2010/main" val="250053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of Special Concern</a:t>
            </a:r>
          </a:p>
        </p:txBody>
      </p:sp>
      <p:sp>
        <p:nvSpPr>
          <p:cNvPr id="4" name="Slide Number Placeholder 3"/>
          <p:cNvSpPr>
            <a:spLocks noGrp="1"/>
          </p:cNvSpPr>
          <p:nvPr>
            <p:ph type="sldNum" sz="quarter" idx="5"/>
          </p:nvPr>
        </p:nvSpPr>
        <p:spPr/>
        <p:txBody>
          <a:bodyPr/>
          <a:lstStyle/>
          <a:p>
            <a:fld id="{C9EB6524-1A40-5249-8CE7-485F01B9DEFA}" type="slidenum">
              <a:rPr lang="en-US" smtClean="0"/>
              <a:t>8</a:t>
            </a:fld>
            <a:endParaRPr lang="en-US"/>
          </a:p>
        </p:txBody>
      </p:sp>
    </p:spTree>
    <p:extLst>
      <p:ext uri="{BB962C8B-B14F-4D97-AF65-F5344CB8AC3E}">
        <p14:creationId xmlns:p14="http://schemas.microsoft.com/office/powerpoint/2010/main" val="357952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Downlisted</a:t>
            </a:r>
            <a:r>
              <a:rPr lang="en-US" dirty="0"/>
              <a:t> from threatened to special concern in 2023</a:t>
            </a:r>
          </a:p>
        </p:txBody>
      </p:sp>
      <p:sp>
        <p:nvSpPr>
          <p:cNvPr id="4" name="Slide Number Placeholder 3"/>
          <p:cNvSpPr>
            <a:spLocks noGrp="1"/>
          </p:cNvSpPr>
          <p:nvPr>
            <p:ph type="sldNum" sz="quarter" idx="5"/>
          </p:nvPr>
        </p:nvSpPr>
        <p:spPr/>
        <p:txBody>
          <a:bodyPr/>
          <a:lstStyle/>
          <a:p>
            <a:fld id="{C9EB6524-1A40-5249-8CE7-485F01B9DEFA}" type="slidenum">
              <a:rPr lang="en-US" smtClean="0"/>
              <a:t>10</a:t>
            </a:fld>
            <a:endParaRPr lang="en-US"/>
          </a:p>
        </p:txBody>
      </p:sp>
    </p:spTree>
    <p:extLst>
      <p:ext uri="{BB962C8B-B14F-4D97-AF65-F5344CB8AC3E}">
        <p14:creationId xmlns:p14="http://schemas.microsoft.com/office/powerpoint/2010/main" val="141697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Endangered status</a:t>
            </a:r>
          </a:p>
        </p:txBody>
      </p:sp>
      <p:sp>
        <p:nvSpPr>
          <p:cNvPr id="4" name="Slide Number Placeholder 3"/>
          <p:cNvSpPr>
            <a:spLocks noGrp="1"/>
          </p:cNvSpPr>
          <p:nvPr>
            <p:ph type="sldNum" sz="quarter" idx="5"/>
          </p:nvPr>
        </p:nvSpPr>
        <p:spPr/>
        <p:txBody>
          <a:bodyPr/>
          <a:lstStyle/>
          <a:p>
            <a:fld id="{C9EB6524-1A40-5249-8CE7-485F01B9DEFA}" type="slidenum">
              <a:rPr lang="en-US" smtClean="0"/>
              <a:t>13</a:t>
            </a:fld>
            <a:endParaRPr lang="en-US"/>
          </a:p>
        </p:txBody>
      </p:sp>
    </p:spTree>
    <p:extLst>
      <p:ext uri="{BB962C8B-B14F-4D97-AF65-F5344CB8AC3E}">
        <p14:creationId xmlns:p14="http://schemas.microsoft.com/office/powerpoint/2010/main" val="3017340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Threatened status</a:t>
            </a:r>
          </a:p>
        </p:txBody>
      </p:sp>
      <p:sp>
        <p:nvSpPr>
          <p:cNvPr id="4" name="Slide Number Placeholder 3"/>
          <p:cNvSpPr>
            <a:spLocks noGrp="1"/>
          </p:cNvSpPr>
          <p:nvPr>
            <p:ph type="sldNum" sz="quarter" idx="5"/>
          </p:nvPr>
        </p:nvSpPr>
        <p:spPr/>
        <p:txBody>
          <a:bodyPr/>
          <a:lstStyle/>
          <a:p>
            <a:fld id="{C9EB6524-1A40-5249-8CE7-485F01B9DEFA}" type="slidenum">
              <a:rPr lang="en-US" smtClean="0"/>
              <a:t>15</a:t>
            </a:fld>
            <a:endParaRPr lang="en-US"/>
          </a:p>
        </p:txBody>
      </p:sp>
    </p:spTree>
    <p:extLst>
      <p:ext uri="{BB962C8B-B14F-4D97-AF65-F5344CB8AC3E}">
        <p14:creationId xmlns:p14="http://schemas.microsoft.com/office/powerpoint/2010/main" val="240853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Threatened status</a:t>
            </a:r>
          </a:p>
        </p:txBody>
      </p:sp>
      <p:sp>
        <p:nvSpPr>
          <p:cNvPr id="4" name="Slide Number Placeholder 3"/>
          <p:cNvSpPr>
            <a:spLocks noGrp="1"/>
          </p:cNvSpPr>
          <p:nvPr>
            <p:ph type="sldNum" sz="quarter" idx="5"/>
          </p:nvPr>
        </p:nvSpPr>
        <p:spPr/>
        <p:txBody>
          <a:bodyPr/>
          <a:lstStyle/>
          <a:p>
            <a:fld id="{C9EB6524-1A40-5249-8CE7-485F01B9DEFA}" type="slidenum">
              <a:rPr lang="en-US" smtClean="0"/>
              <a:t>17</a:t>
            </a:fld>
            <a:endParaRPr lang="en-US"/>
          </a:p>
        </p:txBody>
      </p:sp>
    </p:spTree>
    <p:extLst>
      <p:ext uri="{BB962C8B-B14F-4D97-AF65-F5344CB8AC3E}">
        <p14:creationId xmlns:p14="http://schemas.microsoft.com/office/powerpoint/2010/main" val="187073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to split into groups or do activity together</a:t>
            </a:r>
          </a:p>
        </p:txBody>
      </p:sp>
      <p:sp>
        <p:nvSpPr>
          <p:cNvPr id="4" name="Slide Number Placeholder 3"/>
          <p:cNvSpPr>
            <a:spLocks noGrp="1"/>
          </p:cNvSpPr>
          <p:nvPr>
            <p:ph type="sldNum" sz="quarter" idx="5"/>
          </p:nvPr>
        </p:nvSpPr>
        <p:spPr/>
        <p:txBody>
          <a:bodyPr/>
          <a:lstStyle/>
          <a:p>
            <a:fld id="{C9EB6524-1A40-5249-8CE7-485F01B9DEFA}" type="slidenum">
              <a:rPr lang="en-US" smtClean="0"/>
              <a:t>19</a:t>
            </a:fld>
            <a:endParaRPr lang="en-US"/>
          </a:p>
        </p:txBody>
      </p:sp>
    </p:spTree>
    <p:extLst>
      <p:ext uri="{BB962C8B-B14F-4D97-AF65-F5344CB8AC3E}">
        <p14:creationId xmlns:p14="http://schemas.microsoft.com/office/powerpoint/2010/main" val="328877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F33D-C23C-B616-CA4F-0440E036D6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40727-0506-CB0D-1322-49BC414126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DF4451-0747-763C-67F6-5E62B3AB02FD}"/>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5" name="Footer Placeholder 4">
            <a:extLst>
              <a:ext uri="{FF2B5EF4-FFF2-40B4-BE49-F238E27FC236}">
                <a16:creationId xmlns:a16="http://schemas.microsoft.com/office/drawing/2014/main" id="{0C6E0C4A-CFA7-773A-5FAE-4B5553E06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FEF66-9C59-B5CF-2A5E-F80444F0479E}"/>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34319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AFD6-8EBF-4C5E-9BA2-26629ABDC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30DCDB-DCDE-0218-34B7-2496AF5AE1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B7DFF-7309-10B3-E6C3-0B47054870E2}"/>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5" name="Footer Placeholder 4">
            <a:extLst>
              <a:ext uri="{FF2B5EF4-FFF2-40B4-BE49-F238E27FC236}">
                <a16:creationId xmlns:a16="http://schemas.microsoft.com/office/drawing/2014/main" id="{933C2D3A-0D35-2A7E-5C8B-371EC75DF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18C2-2842-72AD-3697-E8D9B7039C02}"/>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91395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3396BB-6729-ED72-276A-8BD3A8C4BA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C6F6DF-F436-3808-16FA-9C55ABDAD0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E5DE1-98FF-C3A2-BFE7-0BF6AE6AD57A}"/>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5" name="Footer Placeholder 4">
            <a:extLst>
              <a:ext uri="{FF2B5EF4-FFF2-40B4-BE49-F238E27FC236}">
                <a16:creationId xmlns:a16="http://schemas.microsoft.com/office/drawing/2014/main" id="{75DCC3AE-EE4D-3EF6-03C0-50C24B109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1973B-7CCF-9085-A229-E760D603632F}"/>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73744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2518-6104-69E1-2B86-B25C7FC66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354A6-6D20-15C9-0DBD-E28BA36F44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0068-FCFA-4E61-8667-AF819DD12804}"/>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5" name="Footer Placeholder 4">
            <a:extLst>
              <a:ext uri="{FF2B5EF4-FFF2-40B4-BE49-F238E27FC236}">
                <a16:creationId xmlns:a16="http://schemas.microsoft.com/office/drawing/2014/main" id="{7185FC6F-6D9E-E328-832E-A47CD95C7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304AD-F1D2-76C3-B546-CDD9B184CCBB}"/>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228856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4517-774C-8C51-0D3D-35C40A4227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9769BB-D655-1E33-0B57-E80272A25F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02DBDD-A6FC-1B5C-1B47-639BB2B08008}"/>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5" name="Footer Placeholder 4">
            <a:extLst>
              <a:ext uri="{FF2B5EF4-FFF2-40B4-BE49-F238E27FC236}">
                <a16:creationId xmlns:a16="http://schemas.microsoft.com/office/drawing/2014/main" id="{17BE2855-CACA-A0C5-C12E-D2EBB5170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19315-3C24-79E4-4853-F6A769679F28}"/>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265401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9DD7-04D3-F982-6875-E8808A283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10424D-A983-957D-64C2-7447B09DF5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78576-4CF0-2CDA-351F-CF10224D2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57355-0998-5110-A02D-FA2DC8559FF0}"/>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6" name="Footer Placeholder 5">
            <a:extLst>
              <a:ext uri="{FF2B5EF4-FFF2-40B4-BE49-F238E27FC236}">
                <a16:creationId xmlns:a16="http://schemas.microsoft.com/office/drawing/2014/main" id="{F8EC8D0F-4839-3587-0047-A8A10A4E3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53C9E-4525-6CF5-12CA-567E0AA9CE8D}"/>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226296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AAEF-3590-D04B-69D4-BD440EF18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13F8A2-BC85-EF75-B8A9-0D2B64D22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48E262-3767-FDA2-9C11-94533852CF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BD6ED-2B81-E74C-AF1F-A87D41E4D1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4A8AA2-FCBA-820D-E914-DDA5661F2C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343C5F-F2A5-1838-A557-979DE862692A}"/>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8" name="Footer Placeholder 7">
            <a:extLst>
              <a:ext uri="{FF2B5EF4-FFF2-40B4-BE49-F238E27FC236}">
                <a16:creationId xmlns:a16="http://schemas.microsoft.com/office/drawing/2014/main" id="{B17FA86E-AD94-9DD4-4352-7A8337585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51877F-2D03-4535-3A9F-992C2F2FAC5C}"/>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206026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65550-FA18-F1D4-B40D-7DAE03EA30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BF44BF-B040-DC31-4DEF-D6A88E8F37C3}"/>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4" name="Footer Placeholder 3">
            <a:extLst>
              <a:ext uri="{FF2B5EF4-FFF2-40B4-BE49-F238E27FC236}">
                <a16:creationId xmlns:a16="http://schemas.microsoft.com/office/drawing/2014/main" id="{8BB87896-E92F-F416-A700-96E16417C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8D5009-443C-CA97-F964-A668C39A908E}"/>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295760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A60C4-2C90-32C3-47B6-DA2873D04BA5}"/>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3" name="Footer Placeholder 2">
            <a:extLst>
              <a:ext uri="{FF2B5EF4-FFF2-40B4-BE49-F238E27FC236}">
                <a16:creationId xmlns:a16="http://schemas.microsoft.com/office/drawing/2014/main" id="{4032A74B-7A60-BA82-DADA-6831EEEF9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089CF3-5414-1C49-6134-D4A3DCC36A56}"/>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3979540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E334-E7FB-A76E-3BAC-305ED9B3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D3CDAD-061C-419E-DBAA-F90EF83714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4D24ED-8516-AC4D-CB3B-6C7984041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4D21A4-6140-E306-6652-50D7CA6C34F2}"/>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6" name="Footer Placeholder 5">
            <a:extLst>
              <a:ext uri="{FF2B5EF4-FFF2-40B4-BE49-F238E27FC236}">
                <a16:creationId xmlns:a16="http://schemas.microsoft.com/office/drawing/2014/main" id="{EA88881F-E38A-A4C5-3DEE-59CBBE9BB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F5599-0580-D7CD-E4A8-396DB2906C86}"/>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30678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B1D5-E4F7-3B21-9707-C48A70121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749847-F55F-B4EE-A258-DED92D0AA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BFF04A-DFDB-935B-98E0-A8F74418F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174BE-0F33-5149-E43A-5301B2C13BFF}"/>
              </a:ext>
            </a:extLst>
          </p:cNvPr>
          <p:cNvSpPr>
            <a:spLocks noGrp="1"/>
          </p:cNvSpPr>
          <p:nvPr>
            <p:ph type="dt" sz="half" idx="10"/>
          </p:nvPr>
        </p:nvSpPr>
        <p:spPr/>
        <p:txBody>
          <a:bodyPr/>
          <a:lstStyle/>
          <a:p>
            <a:fld id="{9EA1DF0F-FE90-2248-923A-AF78D1A5C3EB}" type="datetimeFigureOut">
              <a:rPr lang="en-US" smtClean="0"/>
              <a:t>2/10/2026</a:t>
            </a:fld>
            <a:endParaRPr lang="en-US"/>
          </a:p>
        </p:txBody>
      </p:sp>
      <p:sp>
        <p:nvSpPr>
          <p:cNvPr id="6" name="Footer Placeholder 5">
            <a:extLst>
              <a:ext uri="{FF2B5EF4-FFF2-40B4-BE49-F238E27FC236}">
                <a16:creationId xmlns:a16="http://schemas.microsoft.com/office/drawing/2014/main" id="{770883F9-C2EC-7ACF-F722-5DE0FC3C8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F8EB9-39A1-0028-7601-F36F4C418BE0}"/>
              </a:ext>
            </a:extLst>
          </p:cNvPr>
          <p:cNvSpPr>
            <a:spLocks noGrp="1"/>
          </p:cNvSpPr>
          <p:nvPr>
            <p:ph type="sldNum" sz="quarter" idx="12"/>
          </p:nvPr>
        </p:nvSpPr>
        <p:spPr/>
        <p:txBody>
          <a:bodyPr/>
          <a:lstStyle/>
          <a:p>
            <a:fld id="{78CFA04F-7CDF-924B-8BA1-ED413693FE51}" type="slidenum">
              <a:rPr lang="en-US" smtClean="0"/>
              <a:t>‹#›</a:t>
            </a:fld>
            <a:endParaRPr lang="en-US"/>
          </a:p>
        </p:txBody>
      </p:sp>
    </p:spTree>
    <p:extLst>
      <p:ext uri="{BB962C8B-B14F-4D97-AF65-F5344CB8AC3E}">
        <p14:creationId xmlns:p14="http://schemas.microsoft.com/office/powerpoint/2010/main" val="204198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D5618-E70C-53EB-9512-40C19D099D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96F609-C992-7187-7FF8-935264D0AE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C0683-20CE-86E8-A94E-1C99E45FF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A1DF0F-FE90-2248-923A-AF78D1A5C3EB}" type="datetimeFigureOut">
              <a:rPr lang="en-US" smtClean="0"/>
              <a:t>2/10/2026</a:t>
            </a:fld>
            <a:endParaRPr lang="en-US"/>
          </a:p>
        </p:txBody>
      </p:sp>
      <p:sp>
        <p:nvSpPr>
          <p:cNvPr id="5" name="Footer Placeholder 4">
            <a:extLst>
              <a:ext uri="{FF2B5EF4-FFF2-40B4-BE49-F238E27FC236}">
                <a16:creationId xmlns:a16="http://schemas.microsoft.com/office/drawing/2014/main" id="{B8DFEC25-E62A-EBE3-AC4B-6675E06AD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58DB9A7-2CA9-A0AE-9176-B07EAA86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CFA04F-7CDF-924B-8BA1-ED413693FE51}" type="slidenum">
              <a:rPr lang="en-US" smtClean="0"/>
              <a:t>‹#›</a:t>
            </a:fld>
            <a:endParaRPr lang="en-US"/>
          </a:p>
        </p:txBody>
      </p:sp>
    </p:spTree>
    <p:extLst>
      <p:ext uri="{BB962C8B-B14F-4D97-AF65-F5344CB8AC3E}">
        <p14:creationId xmlns:p14="http://schemas.microsoft.com/office/powerpoint/2010/main" val="1019031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acaulaylibrary.org/asset/51672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macaulaylibrary.org/photo/107295391?__hstc=75100365.52d33fb70b6bd810d4d1c615e7f1f96e.1716073079662.1716230320940.1716239073564.5&amp;__hssc=75100365.5.1716239073564&amp;__hsfp=2246036812&amp;_gl=1*o5u48p*_ga*MTk4Mzc0ODcwMy4xNzE2MDczMDc5*_ga_QR4NVXZ8BM*MTcxNjIzOTA3My41LjEuMTcxNjIzOTE3My4yMy4wLjA.&amp;_ga=2.121609867.2070413021.1716227850-1983748703.1716073079" TargetMode="Externa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hyperlink" Target="https://www.allaboutbirds.org/guide/Common_Nighthawk/maps-range"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macaulaylibrary.org/photo/98987661?__hstc=75100365.52d33fb70b6bd810d4d1c615e7f1f96e.1716073079662.1716230320940.1716239073564.5&amp;__hssc=75100365.5.1716239073564&amp;__hsfp=2246036812&amp;_gl=1*b32vak*_ga*MTk4Mzc0ODcwMy4xNzE2MDczMDc5*_ga_QR4NVXZ8BM*MTcxNjIzOTA3My41LjEuMTcxNjIzOTE3My4yMy4wLjA.&amp;_ga=2.193969710.2070413021.1716227850-1983748703.1716073079" TargetMode="External"/><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hyperlink" Target="https://www.flickr.com/photos/28122162@N04/5705279138/in/photolist-2nn4E7j-o4dHT3-Txb88t-nLR4Lq-2oL93hx-2nn4zHj-2gjBd7V-9Ga3HG-YgiUMn-2gjBo9R-84JBW2-bNSwfK-28QvHcN-JYXkYg-2gjBDXo-AMmwCs-teUTDJ-2gjBnJC-bNSwkt-2iopMFz-nzB7S7-nk9YL4-nDFpDF-RyePfY-cyNZuC-bNSwiH-Hf4Sk7-bzXTud-VfUdWx-nLR4uo-o7G5cY-ogZrge-2mkZB9X-bZWF2Y-Vrbatk-TJep2J-2habYGH-2hacRzW-2iopMF4-2jtUBY5-2siyUS-fMvRQH-frwfSW-8GHcqM-8GHcJk-2j2kcor-o7MCKX-2mHuwic-UDUH7s-2mpZthW" TargetMode="Externa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hyperlink" Target="https://macaulaylibrary.org/asset/27759228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hyperlink" Target="https://macaulaylibrary.org/photo/53480691?__hstc=75100365.52d33fb70b6bd810d4d1c615e7f1f96e.1716073079662.1716239073564.1716242416246.6&amp;__hssc=75100365.1.1716242416246&amp;__hsfp=2246036812&amp;_ga=2.222204571.2070413021.1716227850-1983748703.1716073079&amp;_gl=1*11d77da*_ga*MTk4Mzc0ODcwMy4xNzE2MDczMDc5*_ga_QR4NVXZ8BM*MTcxNjI0MjQwMy42LjEuMTcxNjI0MjQxNS40OC4wLjA."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rdc.org/bio/anthony-swif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usfwspacific/13959240820/in/photolist-Ph1dvg-ngwKXS-7WCc7-eUMUEo-x7nzC-xtQXUd-btXVa8-8wsakH-7Lq37A-qGeyyj-bsgKfR-DTquzs-qo2UpP-26FHvai-5vFpzN-btYoAT-6pxssA-27YT8C7-bt6WCn-orrMkG-2h5N8X7-2h5KBiS-x7nBV-R4NjNC-G5jmh-btWZ2a-bsTFrZ-oFp6Pv-brMFWR-bvRKwF-5dRAam-bsJFfe-bsh2UD-bt6g9a-brMxYR-2fyXuSd-btXFpF-bvRHrZ-bsz6rD-bVERyd-btWRm8-8895J4-2mx7EL4-bshGct-btYva8-prhdDV-btX776" TargetMode="External"/><Relationship Id="rId7" Type="http://schemas.openxmlformats.org/officeDocument/2006/relationships/hyperlink" Target="https://www.flickr.com/photos/troybthompson/352054775/in/photolist-Ph1dvg-ngwKXS-x7nx3-7WCc7-eUMUEo-xtQXUd-btXVa8-2h5N8X7-2h5KBiS-x7nBV-7Lq37A-qGeyyj-bsgKfR-DTquzs-qo2UpP-26FHvai-5vFpzN-btYoAT-6pxssA-R4NjNC-27YT8C7-G5jmh-bt6WCn-orrMkG-2h5KBjy-bsvySp-btkWoB-8895J4-2mx7EL4-btWZ2a-bVET2q-bshGct-oFp6Pv-bvRKwF-5dRAam-bt6g9a-bsJFfe-bsh2UD-btYva8-brMxYR-2fyXuSd-btXFpF-bt6Mrn-bvRHrZ-bsz6rD-bVERyd-btWRm8-qCyyd-bVEUu1-btX5Dk"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hyperlink" Target="https://www.flickr.com/photos/amada_stream/" TargetMode="Externa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imaki.ca/species-of-conservation-concern-boreal-woodland-caribou/"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hyperlink" Target="https://unsplash.com/photos/selective-focus-photography-of-black-4-legged-animal-in-forest-V9DaHHl3dd0?utm_content=creditCopyText&amp;utm_medium=referral&amp;utm_source=unsplash"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unsplash.com/@vincentvanzalinge?utm_content=creditCopyText&amp;utm_medium=referral&amp;utm_source=unsplash" TargetMode="External"/><Relationship Id="rId5" Type="http://schemas.openxmlformats.org/officeDocument/2006/relationships/image" Target="../media/image11.jpg"/><Relationship Id="rId4" Type="http://schemas.openxmlformats.org/officeDocument/2006/relationships/hyperlink" Target="https://www.flickr.com/photos/kitsusi/9988475833/in/photolist-gdDxSz-8rRCtK-8rXbe6-oDF4B7-aJX8C-9jCUaV-qwiBzi-pxDMLr-2pHQwq-fCuZY9-558fng-cXxYKL-bA4Bgf-mBTgir-xsTEE-e9KFSV-3oTgN-qmTbTe-8njx5C-Nx8VzE-4VsbAx-6buxXp-5prBp6-oFTcBy-nLqChD-2ixjhA5-55LdhZ-2jeA9Q-fecqVg-2mkicFz-g2zqKA-mNxrKp-bWvhAB-8oh5UV-2jydw8K-bkngHM-82XHF1-JVuFZb-bWvgUB-58qAPD-KKAJQS-cac6Z3-6vqX5r-pyiVKy-nU7aiz-nU6ahY-V6cfYG-2nj3324-6vv9JA-nU6uC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now covered ground with small trees and shadows&#10;&#10;Description automatically generated">
            <a:extLst>
              <a:ext uri="{FF2B5EF4-FFF2-40B4-BE49-F238E27FC236}">
                <a16:creationId xmlns:a16="http://schemas.microsoft.com/office/drawing/2014/main" id="{BCAB85BD-546B-8F00-DC84-25000689E293}"/>
              </a:ext>
            </a:extLst>
          </p:cNvPr>
          <p:cNvPicPr>
            <a:picLocks noChangeAspect="1"/>
          </p:cNvPicPr>
          <p:nvPr/>
        </p:nvPicPr>
        <p:blipFill rotWithShape="1">
          <a:blip r:embed="rId2"/>
          <a:srcRect t="16272" b="15957"/>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4C5A3-259A-341D-4CBE-EA4DF427037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Whose tracks are these anyways?</a:t>
            </a:r>
            <a:br>
              <a:rPr lang="en-US" sz="5200" dirty="0">
                <a:solidFill>
                  <a:srgbClr val="FFFFFF"/>
                </a:solidFill>
              </a:rPr>
            </a:br>
            <a:br>
              <a:rPr lang="en-US" sz="5200" dirty="0">
                <a:solidFill>
                  <a:srgbClr val="FFFFFF"/>
                </a:solidFill>
              </a:rPr>
            </a:br>
            <a:r>
              <a:rPr lang="en-US" sz="5200" dirty="0">
                <a:solidFill>
                  <a:srgbClr val="FFFFFF"/>
                </a:solidFill>
              </a:rPr>
              <a:t>Learning about species at risk in Saskatchewan</a:t>
            </a:r>
          </a:p>
        </p:txBody>
      </p:sp>
    </p:spTree>
    <p:extLst>
      <p:ext uri="{BB962C8B-B14F-4D97-AF65-F5344CB8AC3E}">
        <p14:creationId xmlns:p14="http://schemas.microsoft.com/office/powerpoint/2010/main" val="1455151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0CD2-C67E-C698-D524-D82D1642DDDD}"/>
              </a:ext>
            </a:extLst>
          </p:cNvPr>
          <p:cNvSpPr>
            <a:spLocks noGrp="1"/>
          </p:cNvSpPr>
          <p:nvPr>
            <p:ph type="title"/>
          </p:nvPr>
        </p:nvSpPr>
        <p:spPr>
          <a:xfrm>
            <a:off x="762000" y="1138036"/>
            <a:ext cx="4085665" cy="1402470"/>
          </a:xfrm>
        </p:spPr>
        <p:txBody>
          <a:bodyPr anchor="t">
            <a:normAutofit/>
          </a:bodyPr>
          <a:lstStyle/>
          <a:p>
            <a:r>
              <a:rPr lang="en-US" sz="3200"/>
              <a:t>Species at risk in Saskatchewan</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1A297C-FC2D-230A-D72E-240C1BBCC4CA}"/>
              </a:ext>
            </a:extLst>
          </p:cNvPr>
          <p:cNvSpPr>
            <a:spLocks noGrp="1"/>
          </p:cNvSpPr>
          <p:nvPr>
            <p:ph idx="1"/>
          </p:nvPr>
        </p:nvSpPr>
        <p:spPr>
          <a:xfrm>
            <a:off x="762000" y="2551176"/>
            <a:ext cx="4085665" cy="3591207"/>
          </a:xfrm>
        </p:spPr>
        <p:txBody>
          <a:bodyPr>
            <a:normAutofit/>
          </a:bodyPr>
          <a:lstStyle/>
          <a:p>
            <a:pPr marL="0" indent="0">
              <a:buNone/>
            </a:pPr>
            <a:r>
              <a:rPr lang="en-US" sz="2000" b="1" dirty="0"/>
              <a:t>Common Nighthawk (</a:t>
            </a:r>
            <a:r>
              <a:rPr lang="en-US" sz="2000" b="1" i="1" dirty="0" err="1"/>
              <a:t>Chordeiles</a:t>
            </a:r>
            <a:r>
              <a:rPr lang="en-US" sz="2000" b="1" i="1" dirty="0"/>
              <a:t> minor</a:t>
            </a:r>
            <a:r>
              <a:rPr lang="en-US" sz="2000" b="1" dirty="0"/>
              <a:t>)</a:t>
            </a:r>
            <a:endParaRPr lang="en-US" sz="2000" dirty="0"/>
          </a:p>
          <a:p>
            <a:pPr marL="0" indent="0">
              <a:buNone/>
            </a:pPr>
            <a:r>
              <a:rPr lang="en-US" sz="2000" dirty="0">
                <a:hlinkClick r:id="rId3"/>
              </a:rPr>
              <a:t>Call</a:t>
            </a:r>
            <a:endParaRPr lang="en-US" sz="2000" dirty="0"/>
          </a:p>
          <a:p>
            <a:pPr marL="0" indent="0">
              <a:buNone/>
            </a:pPr>
            <a:r>
              <a:rPr lang="en-US" sz="2000" dirty="0"/>
              <a:t>This bird feeds on insects and is most active at dawn and dusk (crepuscular).</a:t>
            </a:r>
          </a:p>
          <a:p>
            <a:pPr marL="0" indent="0">
              <a:buNone/>
            </a:pPr>
            <a:r>
              <a:rPr lang="en-US" sz="2000" dirty="0"/>
              <a:t>They have specialized structures in their eyes to allow them to see well even in dim light. The nighthawk uses their vision to detect their prey.</a:t>
            </a:r>
          </a:p>
        </p:txBody>
      </p:sp>
      <p:pic>
        <p:nvPicPr>
          <p:cNvPr id="5" name="Picture 4">
            <a:extLst>
              <a:ext uri="{FF2B5EF4-FFF2-40B4-BE49-F238E27FC236}">
                <a16:creationId xmlns:a16="http://schemas.microsoft.com/office/drawing/2014/main" id="{37067284-9D0B-3838-A0CB-35697B9361DA}"/>
              </a:ext>
            </a:extLst>
          </p:cNvPr>
          <p:cNvPicPr>
            <a:picLocks noChangeAspect="1"/>
          </p:cNvPicPr>
          <p:nvPr/>
        </p:nvPicPr>
        <p:blipFill>
          <a:blip r:embed="rId4"/>
          <a:srcRect l="14233" r="14233"/>
          <a:stretch/>
        </p:blipFill>
        <p:spPr>
          <a:xfrm>
            <a:off x="5650992" y="10"/>
            <a:ext cx="6541008" cy="6857990"/>
          </a:xfrm>
          <a:prstGeom prst="rect">
            <a:avLst/>
          </a:prstGeom>
        </p:spPr>
      </p:pic>
      <p:sp>
        <p:nvSpPr>
          <p:cNvPr id="7" name="TextBox 6">
            <a:extLst>
              <a:ext uri="{FF2B5EF4-FFF2-40B4-BE49-F238E27FC236}">
                <a16:creationId xmlns:a16="http://schemas.microsoft.com/office/drawing/2014/main" id="{F41F4C33-99F8-1500-C853-6B2FB7DE3B2B}"/>
              </a:ext>
            </a:extLst>
          </p:cNvPr>
          <p:cNvSpPr txBox="1"/>
          <p:nvPr/>
        </p:nvSpPr>
        <p:spPr>
          <a:xfrm>
            <a:off x="5650992" y="6550223"/>
            <a:ext cx="3213100" cy="307777"/>
          </a:xfrm>
          <a:prstGeom prst="rect">
            <a:avLst/>
          </a:prstGeom>
          <a:noFill/>
        </p:spPr>
        <p:txBody>
          <a:bodyPr wrap="square" rtlCol="0">
            <a:spAutoFit/>
          </a:bodyPr>
          <a:lstStyle/>
          <a:p>
            <a:r>
              <a:rPr lang="en-US" sz="1400" dirty="0">
                <a:hlinkClick r:id="rId5"/>
              </a:rPr>
              <a:t>© Alex Lamoreaux / Macaulay Library </a:t>
            </a:r>
            <a:endParaRPr lang="en-US" sz="1400" dirty="0"/>
          </a:p>
        </p:txBody>
      </p:sp>
      <p:pic>
        <p:nvPicPr>
          <p:cNvPr id="10" name="Picture 9" descr="A bird's claws on a white surface&#10;&#10;Description automatically generated">
            <a:extLst>
              <a:ext uri="{FF2B5EF4-FFF2-40B4-BE49-F238E27FC236}">
                <a16:creationId xmlns:a16="http://schemas.microsoft.com/office/drawing/2014/main" id="{A3ED6707-C842-FB97-FCEE-EBF0C8134CD5}"/>
              </a:ext>
            </a:extLst>
          </p:cNvPr>
          <p:cNvPicPr>
            <a:picLocks noChangeAspect="1"/>
          </p:cNvPicPr>
          <p:nvPr/>
        </p:nvPicPr>
        <p:blipFill>
          <a:blip r:embed="rId6"/>
          <a:stretch>
            <a:fillRect/>
          </a:stretch>
        </p:blipFill>
        <p:spPr>
          <a:xfrm>
            <a:off x="9398861" y="0"/>
            <a:ext cx="2793139" cy="2094854"/>
          </a:xfrm>
          <a:prstGeom prst="rect">
            <a:avLst/>
          </a:prstGeom>
        </p:spPr>
      </p:pic>
    </p:spTree>
    <p:extLst>
      <p:ext uri="{BB962C8B-B14F-4D97-AF65-F5344CB8AC3E}">
        <p14:creationId xmlns:p14="http://schemas.microsoft.com/office/powerpoint/2010/main" val="98313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map of the north and south america&#10;&#10;Description automatically generated">
            <a:extLst>
              <a:ext uri="{FF2B5EF4-FFF2-40B4-BE49-F238E27FC236}">
                <a16:creationId xmlns:a16="http://schemas.microsoft.com/office/drawing/2014/main" id="{F15D1C37-474E-C4FA-2B79-767F40012CE5}"/>
              </a:ext>
            </a:extLst>
          </p:cNvPr>
          <p:cNvPicPr>
            <a:picLocks noGrp="1" noChangeAspect="1"/>
          </p:cNvPicPr>
          <p:nvPr>
            <p:ph sz="half" idx="1"/>
          </p:nvPr>
        </p:nvPicPr>
        <p:blipFill rotWithShape="1">
          <a:blip r:embed="rId2"/>
          <a:srcRect r="976"/>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61845B-0AB7-9000-D995-E186D2A82091}"/>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a:t>Common Nighthawk</a:t>
            </a:r>
          </a:p>
        </p:txBody>
      </p:sp>
      <p:sp>
        <p:nvSpPr>
          <p:cNvPr id="4" name="Content Placeholder 3">
            <a:extLst>
              <a:ext uri="{FF2B5EF4-FFF2-40B4-BE49-F238E27FC236}">
                <a16:creationId xmlns:a16="http://schemas.microsoft.com/office/drawing/2014/main" id="{AAA0E0AC-E6C6-35D3-4559-9DAB45D5C71B}"/>
              </a:ext>
            </a:extLst>
          </p:cNvPr>
          <p:cNvSpPr>
            <a:spLocks noGrp="1"/>
          </p:cNvSpPr>
          <p:nvPr>
            <p:ph sz="half" idx="2"/>
          </p:nvPr>
        </p:nvSpPr>
        <p:spPr>
          <a:xfrm>
            <a:off x="5659370" y="1868487"/>
            <a:ext cx="5721484" cy="4351338"/>
          </a:xfrm>
        </p:spPr>
        <p:txBody>
          <a:bodyPr vert="horz" lIns="91440" tIns="45720" rIns="91440" bIns="45720" rtlCol="0">
            <a:normAutofit/>
          </a:bodyPr>
          <a:lstStyle/>
          <a:p>
            <a:pPr marL="0" indent="0">
              <a:buNone/>
            </a:pPr>
            <a:r>
              <a:rPr lang="en-US" b="1" dirty="0"/>
              <a:t>Range</a:t>
            </a:r>
            <a:r>
              <a:rPr lang="en-US" dirty="0"/>
              <a:t>: Found across southern and Boreal Canada.</a:t>
            </a:r>
          </a:p>
          <a:p>
            <a:pPr lvl="1"/>
            <a:r>
              <a:rPr lang="en-US" dirty="0"/>
              <a:t>Breeds as far north as central Yukon and SW Northwest Territories, United States, and south as Central America.</a:t>
            </a:r>
          </a:p>
          <a:p>
            <a:pPr lvl="1"/>
            <a:r>
              <a:rPr lang="en-US" dirty="0"/>
              <a:t>Overwinters in South America.</a:t>
            </a:r>
          </a:p>
          <a:p>
            <a:pPr marL="0"/>
            <a:endParaRPr lang="en-US" dirty="0"/>
          </a:p>
          <a:p>
            <a:endParaRPr lang="en-US" dirty="0"/>
          </a:p>
        </p:txBody>
      </p:sp>
      <p:sp>
        <p:nvSpPr>
          <p:cNvPr id="6" name="TextBox 5">
            <a:extLst>
              <a:ext uri="{FF2B5EF4-FFF2-40B4-BE49-F238E27FC236}">
                <a16:creationId xmlns:a16="http://schemas.microsoft.com/office/drawing/2014/main" id="{837D5D4B-A405-9573-3584-F63725B42263}"/>
              </a:ext>
            </a:extLst>
          </p:cNvPr>
          <p:cNvSpPr txBox="1"/>
          <p:nvPr/>
        </p:nvSpPr>
        <p:spPr>
          <a:xfrm>
            <a:off x="-7366" y="5965909"/>
            <a:ext cx="2471597" cy="253916"/>
          </a:xfrm>
          <a:prstGeom prst="rect">
            <a:avLst/>
          </a:prstGeom>
          <a:noFill/>
        </p:spPr>
        <p:txBody>
          <a:bodyPr wrap="square" rtlCol="0">
            <a:spAutoFit/>
          </a:bodyPr>
          <a:lstStyle/>
          <a:p>
            <a:r>
              <a:rPr lang="en-US" sz="1050" dirty="0">
                <a:hlinkClick r:id="rId3"/>
              </a:rPr>
              <a:t>Map credit: allabout birds.org </a:t>
            </a:r>
            <a:endParaRPr lang="en-US" sz="1050" dirty="0"/>
          </a:p>
        </p:txBody>
      </p:sp>
    </p:spTree>
    <p:extLst>
      <p:ext uri="{BB962C8B-B14F-4D97-AF65-F5344CB8AC3E}">
        <p14:creationId xmlns:p14="http://schemas.microsoft.com/office/powerpoint/2010/main" val="654549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3D1FB-CB86-EEB0-EE02-B7964A6391CD}"/>
              </a:ext>
            </a:extLst>
          </p:cNvPr>
          <p:cNvSpPr>
            <a:spLocks noGrp="1"/>
          </p:cNvSpPr>
          <p:nvPr>
            <p:ph type="title"/>
          </p:nvPr>
        </p:nvSpPr>
        <p:spPr>
          <a:xfrm>
            <a:off x="278969" y="336942"/>
            <a:ext cx="10515600" cy="1325563"/>
          </a:xfrm>
        </p:spPr>
        <p:txBody>
          <a:bodyPr/>
          <a:lstStyle/>
          <a:p>
            <a:r>
              <a:rPr lang="en-US" dirty="0"/>
              <a:t>Common Nighthawk</a:t>
            </a:r>
          </a:p>
        </p:txBody>
      </p:sp>
      <p:pic>
        <p:nvPicPr>
          <p:cNvPr id="6" name="Picture 5" descr="A bird perched on a post&#10;&#10;Description automatically generated">
            <a:extLst>
              <a:ext uri="{FF2B5EF4-FFF2-40B4-BE49-F238E27FC236}">
                <a16:creationId xmlns:a16="http://schemas.microsoft.com/office/drawing/2014/main" id="{38E91D72-D47E-F7C5-99C1-0637DA4B3202}"/>
              </a:ext>
            </a:extLst>
          </p:cNvPr>
          <p:cNvPicPr>
            <a:picLocks noChangeAspect="1"/>
          </p:cNvPicPr>
          <p:nvPr/>
        </p:nvPicPr>
        <p:blipFill>
          <a:blip r:embed="rId2"/>
          <a:stretch>
            <a:fillRect/>
          </a:stretch>
        </p:blipFill>
        <p:spPr>
          <a:xfrm>
            <a:off x="749468" y="3139809"/>
            <a:ext cx="4508332" cy="3381249"/>
          </a:xfrm>
          <a:prstGeom prst="rect">
            <a:avLst/>
          </a:prstGeom>
        </p:spPr>
      </p:pic>
      <p:sp>
        <p:nvSpPr>
          <p:cNvPr id="7" name="TextBox 6">
            <a:extLst>
              <a:ext uri="{FF2B5EF4-FFF2-40B4-BE49-F238E27FC236}">
                <a16:creationId xmlns:a16="http://schemas.microsoft.com/office/drawing/2014/main" id="{61696B68-C928-51ED-701E-32E0C21666AC}"/>
              </a:ext>
            </a:extLst>
          </p:cNvPr>
          <p:cNvSpPr txBox="1"/>
          <p:nvPr/>
        </p:nvSpPr>
        <p:spPr>
          <a:xfrm>
            <a:off x="749468" y="6244059"/>
            <a:ext cx="2406316" cy="276999"/>
          </a:xfrm>
          <a:prstGeom prst="rect">
            <a:avLst/>
          </a:prstGeom>
          <a:noFill/>
        </p:spPr>
        <p:txBody>
          <a:bodyPr wrap="square" rtlCol="0">
            <a:spAutoFit/>
          </a:bodyPr>
          <a:lstStyle/>
          <a:p>
            <a:r>
              <a:rPr lang="en-US" sz="1200" dirty="0">
                <a:hlinkClick r:id="rId3"/>
              </a:rPr>
              <a:t>© Bryan Calk/Macaulay Library </a:t>
            </a:r>
            <a:endParaRPr lang="en-US" sz="1200" dirty="0"/>
          </a:p>
        </p:txBody>
      </p:sp>
      <p:sp>
        <p:nvSpPr>
          <p:cNvPr id="15" name="Content Placeholder 14">
            <a:extLst>
              <a:ext uri="{FF2B5EF4-FFF2-40B4-BE49-F238E27FC236}">
                <a16:creationId xmlns:a16="http://schemas.microsoft.com/office/drawing/2014/main" id="{DF1C72E9-2BDF-99C6-C9BD-F6542CFA9C77}"/>
              </a:ext>
            </a:extLst>
          </p:cNvPr>
          <p:cNvSpPr>
            <a:spLocks noGrp="1"/>
          </p:cNvSpPr>
          <p:nvPr>
            <p:ph sz="half" idx="1"/>
          </p:nvPr>
        </p:nvSpPr>
        <p:spPr>
          <a:xfrm>
            <a:off x="355169" y="1660963"/>
            <a:ext cx="5181600" cy="4351338"/>
          </a:xfrm>
        </p:spPr>
        <p:txBody>
          <a:bodyPr/>
          <a:lstStyle/>
          <a:p>
            <a:pPr marL="0" indent="0">
              <a:buNone/>
            </a:pPr>
            <a:r>
              <a:rPr lang="en-US" b="1" dirty="0"/>
              <a:t>Habitat</a:t>
            </a:r>
            <a:r>
              <a:rPr lang="en-US" dirty="0"/>
              <a:t>: Open areas like prairies, bogs, rocky natural habitats, forest openings.</a:t>
            </a:r>
          </a:p>
          <a:p>
            <a:endParaRPr lang="en-US" dirty="0"/>
          </a:p>
        </p:txBody>
      </p:sp>
      <p:pic>
        <p:nvPicPr>
          <p:cNvPr id="17" name="Picture 16">
            <a:extLst>
              <a:ext uri="{FF2B5EF4-FFF2-40B4-BE49-F238E27FC236}">
                <a16:creationId xmlns:a16="http://schemas.microsoft.com/office/drawing/2014/main" id="{A628681A-186B-2596-B2D8-C927679F0ABD}"/>
              </a:ext>
            </a:extLst>
          </p:cNvPr>
          <p:cNvPicPr>
            <a:picLocks noChangeAspect="1"/>
          </p:cNvPicPr>
          <p:nvPr/>
        </p:nvPicPr>
        <p:blipFill>
          <a:blip r:embed="rId4"/>
          <a:srcRect/>
          <a:stretch/>
        </p:blipFill>
        <p:spPr>
          <a:xfrm>
            <a:off x="6220630" y="98949"/>
            <a:ext cx="4690820" cy="3124028"/>
          </a:xfrm>
          <a:prstGeom prst="rect">
            <a:avLst/>
          </a:prstGeom>
        </p:spPr>
      </p:pic>
      <p:sp>
        <p:nvSpPr>
          <p:cNvPr id="18" name="TextBox 17">
            <a:extLst>
              <a:ext uri="{FF2B5EF4-FFF2-40B4-BE49-F238E27FC236}">
                <a16:creationId xmlns:a16="http://schemas.microsoft.com/office/drawing/2014/main" id="{9AAA2923-6222-C88E-32F6-3326E07F4357}"/>
              </a:ext>
            </a:extLst>
          </p:cNvPr>
          <p:cNvSpPr txBox="1"/>
          <p:nvPr/>
        </p:nvSpPr>
        <p:spPr>
          <a:xfrm>
            <a:off x="6220630" y="2942081"/>
            <a:ext cx="4324027" cy="246221"/>
          </a:xfrm>
          <a:prstGeom prst="rect">
            <a:avLst/>
          </a:prstGeom>
          <a:noFill/>
        </p:spPr>
        <p:txBody>
          <a:bodyPr wrap="square" rtlCol="0">
            <a:spAutoFit/>
          </a:bodyPr>
          <a:lstStyle/>
          <a:p>
            <a:r>
              <a:rPr lang="en-US" sz="1000" dirty="0">
                <a:hlinkClick r:id="rId5"/>
              </a:rPr>
              <a:t>Source: </a:t>
            </a:r>
            <a:r>
              <a:rPr lang="en-US" sz="1000" dirty="0" err="1">
                <a:hlinkClick r:id="rId5"/>
              </a:rPr>
              <a:t>Vladeb</a:t>
            </a:r>
            <a:r>
              <a:rPr lang="en-US" sz="1000" dirty="0">
                <a:hlinkClick r:id="rId5"/>
              </a:rPr>
              <a:t>/Flickr</a:t>
            </a:r>
            <a:endParaRPr lang="en-US" sz="1000" dirty="0"/>
          </a:p>
        </p:txBody>
      </p:sp>
      <p:pic>
        <p:nvPicPr>
          <p:cNvPr id="20" name="Picture 19" descr="A couple of owls on a rocky surface&#10;&#10;Description automatically generated">
            <a:extLst>
              <a:ext uri="{FF2B5EF4-FFF2-40B4-BE49-F238E27FC236}">
                <a16:creationId xmlns:a16="http://schemas.microsoft.com/office/drawing/2014/main" id="{4D3A1809-9564-F53F-3EF7-160C9399DA74}"/>
              </a:ext>
            </a:extLst>
          </p:cNvPr>
          <p:cNvPicPr>
            <a:picLocks noChangeAspect="1"/>
          </p:cNvPicPr>
          <p:nvPr/>
        </p:nvPicPr>
        <p:blipFill>
          <a:blip r:embed="rId6"/>
          <a:stretch>
            <a:fillRect/>
          </a:stretch>
        </p:blipFill>
        <p:spPr>
          <a:xfrm>
            <a:off x="5791198" y="3399848"/>
            <a:ext cx="5549685" cy="3121210"/>
          </a:xfrm>
          <a:prstGeom prst="rect">
            <a:avLst/>
          </a:prstGeom>
        </p:spPr>
      </p:pic>
      <p:sp>
        <p:nvSpPr>
          <p:cNvPr id="21" name="TextBox 20">
            <a:extLst>
              <a:ext uri="{FF2B5EF4-FFF2-40B4-BE49-F238E27FC236}">
                <a16:creationId xmlns:a16="http://schemas.microsoft.com/office/drawing/2014/main" id="{4471C73E-2299-54A1-3165-53DF71C873B6}"/>
              </a:ext>
            </a:extLst>
          </p:cNvPr>
          <p:cNvSpPr txBox="1"/>
          <p:nvPr/>
        </p:nvSpPr>
        <p:spPr>
          <a:xfrm>
            <a:off x="5791198" y="6226927"/>
            <a:ext cx="4324027" cy="246221"/>
          </a:xfrm>
          <a:prstGeom prst="rect">
            <a:avLst/>
          </a:prstGeom>
          <a:noFill/>
        </p:spPr>
        <p:txBody>
          <a:bodyPr wrap="square" rtlCol="0">
            <a:spAutoFit/>
          </a:bodyPr>
          <a:lstStyle/>
          <a:p>
            <a:r>
              <a:rPr lang="en-US" sz="1000" dirty="0">
                <a:hlinkClick r:id="rId5"/>
              </a:rPr>
              <a:t>Source: </a:t>
            </a:r>
            <a:r>
              <a:rPr lang="en-US" sz="1000" dirty="0" err="1">
                <a:hlinkClick r:id="rId5"/>
              </a:rPr>
              <a:t>Vladeb</a:t>
            </a:r>
            <a:r>
              <a:rPr lang="en-US" sz="1000" dirty="0">
                <a:hlinkClick r:id="rId5"/>
              </a:rPr>
              <a:t>/Flickr</a:t>
            </a:r>
            <a:endParaRPr lang="en-US" sz="1000" dirty="0"/>
          </a:p>
        </p:txBody>
      </p:sp>
    </p:spTree>
    <p:extLst>
      <p:ext uri="{BB962C8B-B14F-4D97-AF65-F5344CB8AC3E}">
        <p14:creationId xmlns:p14="http://schemas.microsoft.com/office/powerpoint/2010/main" val="280640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43AE-3C61-FF35-9947-79B33CC24B07}"/>
              </a:ext>
            </a:extLst>
          </p:cNvPr>
          <p:cNvSpPr>
            <a:spLocks noGrp="1"/>
          </p:cNvSpPr>
          <p:nvPr>
            <p:ph type="title"/>
          </p:nvPr>
        </p:nvSpPr>
        <p:spPr>
          <a:xfrm>
            <a:off x="762000" y="1138036"/>
            <a:ext cx="4085665" cy="1402470"/>
          </a:xfrm>
        </p:spPr>
        <p:txBody>
          <a:bodyPr anchor="t">
            <a:normAutofit/>
          </a:bodyPr>
          <a:lstStyle/>
          <a:p>
            <a:r>
              <a:rPr lang="en-US" sz="3200"/>
              <a:t>Species at risk in Saskatchewan</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4B2C0A-DC48-ECBB-6344-EBE9F5B19E6D}"/>
              </a:ext>
            </a:extLst>
          </p:cNvPr>
          <p:cNvSpPr>
            <a:spLocks noGrp="1"/>
          </p:cNvSpPr>
          <p:nvPr>
            <p:ph idx="1"/>
          </p:nvPr>
        </p:nvSpPr>
        <p:spPr>
          <a:xfrm>
            <a:off x="304801" y="2363434"/>
            <a:ext cx="4876800" cy="4286748"/>
          </a:xfrm>
        </p:spPr>
        <p:txBody>
          <a:bodyPr>
            <a:normAutofit/>
          </a:bodyPr>
          <a:lstStyle/>
          <a:p>
            <a:pPr marL="0" indent="0">
              <a:buNone/>
            </a:pPr>
            <a:r>
              <a:rPr lang="en-US" sz="2000" b="1" dirty="0"/>
              <a:t>Burrowing Owl (</a:t>
            </a:r>
            <a:r>
              <a:rPr lang="en-US" sz="2000" b="1" i="1" dirty="0"/>
              <a:t>Athene </a:t>
            </a:r>
            <a:r>
              <a:rPr lang="en-US" sz="2000" b="1" i="1" dirty="0" err="1"/>
              <a:t>cunicularia</a:t>
            </a:r>
            <a:r>
              <a:rPr lang="en-US" sz="2000" b="1" dirty="0"/>
              <a:t>) </a:t>
            </a:r>
          </a:p>
          <a:p>
            <a:pPr marL="0" indent="0">
              <a:buNone/>
            </a:pPr>
            <a:r>
              <a:rPr lang="en-US" sz="2000" b="1" dirty="0">
                <a:hlinkClick r:id="rId3"/>
              </a:rPr>
              <a:t>Call</a:t>
            </a:r>
            <a:endParaRPr lang="en-US" sz="2000" b="1" dirty="0"/>
          </a:p>
          <a:p>
            <a:pPr marL="0" indent="0">
              <a:buNone/>
            </a:pPr>
            <a:endParaRPr lang="en-US" sz="2000" b="1" dirty="0"/>
          </a:p>
          <a:p>
            <a:pPr marL="0" indent="0">
              <a:buNone/>
            </a:pPr>
            <a:r>
              <a:rPr lang="en-US" sz="2000" dirty="0"/>
              <a:t>Small owls that are active during the day. They stay close to the ground, and hunt insects and small mammals like rats.</a:t>
            </a:r>
          </a:p>
          <a:p>
            <a:pPr marL="0" indent="0">
              <a:buNone/>
            </a:pPr>
            <a:endParaRPr lang="en-US" sz="2000" dirty="0"/>
          </a:p>
          <a:p>
            <a:pPr marL="0" indent="0">
              <a:buNone/>
            </a:pPr>
            <a:r>
              <a:rPr lang="en-US" sz="2000" dirty="0"/>
              <a:t>Nests in burrows already made by animals like prairie dogs, gophers and badgers.</a:t>
            </a:r>
          </a:p>
        </p:txBody>
      </p:sp>
      <p:pic>
        <p:nvPicPr>
          <p:cNvPr id="5" name="Picture 4">
            <a:extLst>
              <a:ext uri="{FF2B5EF4-FFF2-40B4-BE49-F238E27FC236}">
                <a16:creationId xmlns:a16="http://schemas.microsoft.com/office/drawing/2014/main" id="{3B7A3BA7-0C5B-1A3B-E708-E4DE55032779}"/>
              </a:ext>
            </a:extLst>
          </p:cNvPr>
          <p:cNvPicPr>
            <a:picLocks noChangeAspect="1"/>
          </p:cNvPicPr>
          <p:nvPr/>
        </p:nvPicPr>
        <p:blipFill>
          <a:blip r:embed="rId4"/>
          <a:srcRect l="7527" r="7527"/>
          <a:stretch/>
        </p:blipFill>
        <p:spPr>
          <a:xfrm>
            <a:off x="5650992" y="10"/>
            <a:ext cx="6541008" cy="6857990"/>
          </a:xfrm>
          <a:prstGeom prst="rect">
            <a:avLst/>
          </a:prstGeom>
        </p:spPr>
      </p:pic>
    </p:spTree>
    <p:extLst>
      <p:ext uri="{BB962C8B-B14F-4D97-AF65-F5344CB8AC3E}">
        <p14:creationId xmlns:p14="http://schemas.microsoft.com/office/powerpoint/2010/main" val="309072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3D1FB-CB86-EEB0-EE02-B7964A6391CD}"/>
              </a:ext>
            </a:extLst>
          </p:cNvPr>
          <p:cNvSpPr>
            <a:spLocks noGrp="1"/>
          </p:cNvSpPr>
          <p:nvPr>
            <p:ph type="title"/>
          </p:nvPr>
        </p:nvSpPr>
        <p:spPr>
          <a:xfrm>
            <a:off x="761803" y="350196"/>
            <a:ext cx="4646904" cy="1624520"/>
          </a:xfrm>
        </p:spPr>
        <p:txBody>
          <a:bodyPr anchor="ctr">
            <a:normAutofit/>
          </a:bodyPr>
          <a:lstStyle/>
          <a:p>
            <a:r>
              <a:rPr lang="en-US" sz="4000"/>
              <a:t>Burrowing Owl</a:t>
            </a:r>
          </a:p>
        </p:txBody>
      </p:sp>
      <p:sp>
        <p:nvSpPr>
          <p:cNvPr id="3" name="Content Placeholder 2">
            <a:extLst>
              <a:ext uri="{FF2B5EF4-FFF2-40B4-BE49-F238E27FC236}">
                <a16:creationId xmlns:a16="http://schemas.microsoft.com/office/drawing/2014/main" id="{491E1450-E92F-1970-12D9-183E77632A6A}"/>
              </a:ext>
            </a:extLst>
          </p:cNvPr>
          <p:cNvSpPr>
            <a:spLocks noGrp="1"/>
          </p:cNvSpPr>
          <p:nvPr>
            <p:ph idx="1"/>
          </p:nvPr>
        </p:nvSpPr>
        <p:spPr>
          <a:xfrm>
            <a:off x="415636" y="2324912"/>
            <a:ext cx="4993071" cy="3613149"/>
          </a:xfrm>
        </p:spPr>
        <p:txBody>
          <a:bodyPr anchor="ctr">
            <a:normAutofit/>
          </a:bodyPr>
          <a:lstStyle/>
          <a:p>
            <a:pPr marL="0" indent="0">
              <a:buNone/>
            </a:pPr>
            <a:r>
              <a:rPr lang="en-US" sz="2000" b="1" dirty="0"/>
              <a:t>Range</a:t>
            </a:r>
            <a:r>
              <a:rPr lang="en-US" sz="2000" dirty="0"/>
              <a:t>: Widely found in North and South America. Within Canada, this includes BC, AB, SK, MB.</a:t>
            </a:r>
          </a:p>
          <a:p>
            <a:pPr marL="0" indent="0">
              <a:buNone/>
            </a:pPr>
            <a:endParaRPr lang="en-US" sz="2000" dirty="0"/>
          </a:p>
          <a:p>
            <a:pPr marL="0" indent="0">
              <a:buNone/>
            </a:pPr>
            <a:r>
              <a:rPr lang="en-US" sz="2000" b="1" dirty="0"/>
              <a:t>Habitat</a:t>
            </a:r>
            <a:r>
              <a:rPr lang="en-US" sz="2000" dirty="0"/>
              <a:t>: Open areas such as prairies and deserts. They closely associate with animals like the prairie dog, as they use their burrows for nests.</a:t>
            </a:r>
          </a:p>
        </p:txBody>
      </p:sp>
      <p:pic>
        <p:nvPicPr>
          <p:cNvPr id="5" name="Picture 4" descr="A couple of owls sitting on dirt&#10;&#10;Description automatically generated">
            <a:extLst>
              <a:ext uri="{FF2B5EF4-FFF2-40B4-BE49-F238E27FC236}">
                <a16:creationId xmlns:a16="http://schemas.microsoft.com/office/drawing/2014/main" id="{7EFDF7D6-6DEC-A9F1-ED38-7376C1167B85}"/>
              </a:ext>
            </a:extLst>
          </p:cNvPr>
          <p:cNvPicPr>
            <a:picLocks noChangeAspect="1"/>
          </p:cNvPicPr>
          <p:nvPr/>
        </p:nvPicPr>
        <p:blipFill rotWithShape="1">
          <a:blip r:embed="rId2"/>
          <a:srcRect l="24878" r="8380"/>
          <a:stretch/>
        </p:blipFill>
        <p:spPr>
          <a:xfrm>
            <a:off x="6096000" y="1"/>
            <a:ext cx="6102825" cy="6858000"/>
          </a:xfrm>
          <a:prstGeom prst="rect">
            <a:avLst/>
          </a:prstGeom>
        </p:spPr>
      </p:pic>
      <p:sp>
        <p:nvSpPr>
          <p:cNvPr id="6" name="TextBox 5">
            <a:extLst>
              <a:ext uri="{FF2B5EF4-FFF2-40B4-BE49-F238E27FC236}">
                <a16:creationId xmlns:a16="http://schemas.microsoft.com/office/drawing/2014/main" id="{A20B8982-6202-BCCD-0DC7-C694150A6110}"/>
              </a:ext>
            </a:extLst>
          </p:cNvPr>
          <p:cNvSpPr txBox="1"/>
          <p:nvPr/>
        </p:nvSpPr>
        <p:spPr>
          <a:xfrm>
            <a:off x="6709012" y="6474415"/>
            <a:ext cx="4876799" cy="333214"/>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hlinkClick r:id="rId3">
                  <a:extLst>
                    <a:ext uri="{A12FA001-AC4F-418D-AE19-62706E023703}">
                      <ahyp:hlinkClr xmlns:ahyp="http://schemas.microsoft.com/office/drawing/2018/hyperlinkcolor" val="tx"/>
                    </a:ext>
                  </a:extLst>
                </a:hlinkClick>
              </a:rPr>
              <a:t>© Nancy Westfall / Macaulay Library </a:t>
            </a:r>
            <a:endParaRPr lang="en-US" sz="1300">
              <a:solidFill>
                <a:srgbClr val="FFFFFF"/>
              </a:solidFill>
            </a:endParaRPr>
          </a:p>
        </p:txBody>
      </p:sp>
    </p:spTree>
    <p:extLst>
      <p:ext uri="{BB962C8B-B14F-4D97-AF65-F5344CB8AC3E}">
        <p14:creationId xmlns:p14="http://schemas.microsoft.com/office/powerpoint/2010/main" val="1851107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3D1FB-CB86-EEB0-EE02-B7964A6391CD}"/>
              </a:ext>
            </a:extLst>
          </p:cNvPr>
          <p:cNvSpPr>
            <a:spLocks noGrp="1"/>
          </p:cNvSpPr>
          <p:nvPr>
            <p:ph type="title"/>
          </p:nvPr>
        </p:nvSpPr>
        <p:spPr>
          <a:xfrm>
            <a:off x="297604" y="330739"/>
            <a:ext cx="5575299" cy="1624520"/>
          </a:xfrm>
        </p:spPr>
        <p:txBody>
          <a:bodyPr anchor="ctr">
            <a:normAutofit/>
          </a:bodyPr>
          <a:lstStyle/>
          <a:p>
            <a:r>
              <a:rPr lang="en-US" sz="4000" dirty="0"/>
              <a:t>Species at risk in Saskatchewan</a:t>
            </a:r>
          </a:p>
        </p:txBody>
      </p:sp>
      <p:sp>
        <p:nvSpPr>
          <p:cNvPr id="3" name="Content Placeholder 2">
            <a:extLst>
              <a:ext uri="{FF2B5EF4-FFF2-40B4-BE49-F238E27FC236}">
                <a16:creationId xmlns:a16="http://schemas.microsoft.com/office/drawing/2014/main" id="{491E1450-E92F-1970-12D9-183E77632A6A}"/>
              </a:ext>
            </a:extLst>
          </p:cNvPr>
          <p:cNvSpPr>
            <a:spLocks noGrp="1"/>
          </p:cNvSpPr>
          <p:nvPr>
            <p:ph idx="1"/>
          </p:nvPr>
        </p:nvSpPr>
        <p:spPr>
          <a:xfrm>
            <a:off x="260348" y="1555751"/>
            <a:ext cx="5575299" cy="5302249"/>
          </a:xfrm>
        </p:spPr>
        <p:txBody>
          <a:bodyPr anchor="ctr">
            <a:normAutofit/>
          </a:bodyPr>
          <a:lstStyle/>
          <a:p>
            <a:pPr marL="0" indent="0">
              <a:buNone/>
            </a:pPr>
            <a:r>
              <a:rPr lang="en-US" sz="2000" b="1" dirty="0"/>
              <a:t>Boreal Woodland Caribou (</a:t>
            </a:r>
            <a:r>
              <a:rPr lang="en-CA" sz="2000" b="1" i="1" dirty="0">
                <a:effectLst/>
                <a:highlight>
                  <a:srgbClr val="FFFFFF"/>
                </a:highlight>
                <a:latin typeface="Noto Sans" panose="020B0604020202020204" pitchFamily="34" charset="0"/>
              </a:rPr>
              <a:t>Rangifer</a:t>
            </a:r>
            <a:r>
              <a:rPr lang="en-CA" sz="2000" b="1" i="0" dirty="0">
                <a:effectLst/>
                <a:highlight>
                  <a:srgbClr val="FFFFFF"/>
                </a:highlight>
                <a:latin typeface="Noto Sans" panose="020B0604020202020204" pitchFamily="34" charset="0"/>
              </a:rPr>
              <a:t> </a:t>
            </a:r>
            <a:r>
              <a:rPr lang="en-CA" sz="2000" b="1" i="1" dirty="0">
                <a:effectLst/>
                <a:highlight>
                  <a:srgbClr val="FFFFFF"/>
                </a:highlight>
                <a:latin typeface="Noto Sans" panose="020B0604020202020204" pitchFamily="34" charset="0"/>
              </a:rPr>
              <a:t>tarandus</a:t>
            </a:r>
            <a:r>
              <a:rPr lang="en-CA" sz="2000" b="1" dirty="0">
                <a:highlight>
                  <a:srgbClr val="FFFFFF"/>
                </a:highlight>
                <a:latin typeface="Noto Sans" panose="020B0604020202020204" pitchFamily="34" charset="0"/>
              </a:rPr>
              <a:t>)</a:t>
            </a:r>
            <a:endParaRPr lang="en-US" sz="2000" b="1" dirty="0"/>
          </a:p>
          <a:p>
            <a:pPr marL="0" indent="0">
              <a:buNone/>
            </a:pPr>
            <a:endParaRPr lang="en-US" sz="2000" dirty="0"/>
          </a:p>
          <a:p>
            <a:pPr marL="0" indent="0">
              <a:buNone/>
            </a:pPr>
            <a:r>
              <a:rPr lang="en-US" sz="2000" dirty="0"/>
              <a:t>Unlike other members of the deer family, both male and female Caribou have antlers!</a:t>
            </a:r>
          </a:p>
          <a:p>
            <a:pPr marL="0" indent="0">
              <a:buNone/>
            </a:pPr>
            <a:endParaRPr lang="en-US" sz="2000" dirty="0"/>
          </a:p>
          <a:p>
            <a:pPr marL="0" indent="0">
              <a:buNone/>
            </a:pPr>
            <a:r>
              <a:rPr lang="en-US" sz="2000" dirty="0"/>
              <a:t>Despite their large stature, they are vegetarians! They have a specialized digestive system that allows them to turn lichens and plants into fuel.</a:t>
            </a:r>
          </a:p>
          <a:p>
            <a:pPr marL="0" indent="0">
              <a:buNone/>
            </a:pPr>
            <a:endParaRPr lang="en-US" sz="2000" dirty="0"/>
          </a:p>
        </p:txBody>
      </p:sp>
      <p:pic>
        <p:nvPicPr>
          <p:cNvPr id="5" name="Picture 4">
            <a:extLst>
              <a:ext uri="{FF2B5EF4-FFF2-40B4-BE49-F238E27FC236}">
                <a16:creationId xmlns:a16="http://schemas.microsoft.com/office/drawing/2014/main" id="{D3571528-9F7D-C465-73D7-0A9103846062}"/>
              </a:ext>
            </a:extLst>
          </p:cNvPr>
          <p:cNvPicPr>
            <a:picLocks noChangeAspect="1"/>
          </p:cNvPicPr>
          <p:nvPr/>
        </p:nvPicPr>
        <p:blipFill>
          <a:blip r:embed="rId3"/>
          <a:srcRect l="25005" r="25005"/>
          <a:stretch/>
        </p:blipFill>
        <p:spPr>
          <a:xfrm>
            <a:off x="6096000" y="1"/>
            <a:ext cx="6102825" cy="6858000"/>
          </a:xfrm>
          <a:prstGeom prst="rect">
            <a:avLst/>
          </a:prstGeom>
        </p:spPr>
      </p:pic>
      <p:sp>
        <p:nvSpPr>
          <p:cNvPr id="4" name="TextBox 3">
            <a:extLst>
              <a:ext uri="{FF2B5EF4-FFF2-40B4-BE49-F238E27FC236}">
                <a16:creationId xmlns:a16="http://schemas.microsoft.com/office/drawing/2014/main" id="{2C970B22-9CD8-1903-9DE2-3D6BCE3A5748}"/>
              </a:ext>
            </a:extLst>
          </p:cNvPr>
          <p:cNvSpPr txBox="1"/>
          <p:nvPr/>
        </p:nvSpPr>
        <p:spPr>
          <a:xfrm>
            <a:off x="6095998" y="6555740"/>
            <a:ext cx="2293750" cy="1077218"/>
          </a:xfrm>
          <a:prstGeom prst="rect">
            <a:avLst/>
          </a:prstGeom>
          <a:noFill/>
        </p:spPr>
        <p:txBody>
          <a:bodyPr wrap="square" rtlCol="0">
            <a:spAutoFit/>
          </a:bodyPr>
          <a:lstStyle/>
          <a:p>
            <a:pPr algn="l"/>
            <a:r>
              <a:rPr lang="en-CA" sz="1000" b="0" i="1" dirty="0">
                <a:solidFill>
                  <a:srgbClr val="2B2B2B"/>
                </a:solidFill>
                <a:effectLst/>
                <a:highlight>
                  <a:srgbClr val="FFFFFF"/>
                </a:highlight>
                <a:latin typeface="AvenirNext" panose="020B0503020202020204" pitchFamily="34" charset="0"/>
              </a:rPr>
              <a:t>Menno Schaefer/Shutterstock</a:t>
            </a:r>
          </a:p>
          <a:p>
            <a:pPr algn="l"/>
            <a:br>
              <a:rPr lang="en-CA" b="0" i="0" u="none" strike="noStrike" dirty="0">
                <a:solidFill>
                  <a:srgbClr val="2B2B2B"/>
                </a:solidFill>
                <a:effectLst/>
                <a:highlight>
                  <a:srgbClr val="FFFFFF"/>
                </a:highlight>
                <a:latin typeface="AvenirNext" panose="020B0503020202020204" pitchFamily="34" charset="0"/>
                <a:hlinkClick r:id="rId4"/>
              </a:rPr>
            </a:br>
            <a:endParaRPr lang="en-CA" b="0" i="0" dirty="0">
              <a:solidFill>
                <a:srgbClr val="2B2B2B"/>
              </a:solidFill>
              <a:effectLst/>
              <a:highlight>
                <a:srgbClr val="FFFFFF"/>
              </a:highlight>
              <a:latin typeface="AvenirNext" panose="020B0503020202020204" pitchFamily="34" charset="0"/>
            </a:endParaRPr>
          </a:p>
          <a:p>
            <a:endParaRPr lang="en-US" dirty="0"/>
          </a:p>
        </p:txBody>
      </p:sp>
    </p:spTree>
    <p:extLst>
      <p:ext uri="{BB962C8B-B14F-4D97-AF65-F5344CB8AC3E}">
        <p14:creationId xmlns:p14="http://schemas.microsoft.com/office/powerpoint/2010/main" val="4094383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923C-28CE-0E91-A733-D46909DEDA06}"/>
              </a:ext>
            </a:extLst>
          </p:cNvPr>
          <p:cNvSpPr>
            <a:spLocks noGrp="1"/>
          </p:cNvSpPr>
          <p:nvPr>
            <p:ph type="title"/>
          </p:nvPr>
        </p:nvSpPr>
        <p:spPr>
          <a:xfrm>
            <a:off x="269875" y="260828"/>
            <a:ext cx="10515600" cy="1325563"/>
          </a:xfrm>
        </p:spPr>
        <p:txBody>
          <a:bodyPr/>
          <a:lstStyle/>
          <a:p>
            <a:r>
              <a:rPr lang="en-US" dirty="0"/>
              <a:t>Boreal Woodland Caribou</a:t>
            </a:r>
          </a:p>
        </p:txBody>
      </p:sp>
      <p:sp>
        <p:nvSpPr>
          <p:cNvPr id="3" name="Content Placeholder 2">
            <a:extLst>
              <a:ext uri="{FF2B5EF4-FFF2-40B4-BE49-F238E27FC236}">
                <a16:creationId xmlns:a16="http://schemas.microsoft.com/office/drawing/2014/main" id="{DF286316-860E-2B1F-A507-A50E35845E4A}"/>
              </a:ext>
            </a:extLst>
          </p:cNvPr>
          <p:cNvSpPr>
            <a:spLocks noGrp="1"/>
          </p:cNvSpPr>
          <p:nvPr>
            <p:ph idx="1"/>
          </p:nvPr>
        </p:nvSpPr>
        <p:spPr>
          <a:xfrm>
            <a:off x="269875" y="1690688"/>
            <a:ext cx="5257800" cy="4351338"/>
          </a:xfrm>
        </p:spPr>
        <p:txBody>
          <a:bodyPr>
            <a:normAutofit/>
          </a:bodyPr>
          <a:lstStyle/>
          <a:p>
            <a:pPr marL="0" indent="0">
              <a:buNone/>
            </a:pPr>
            <a:r>
              <a:rPr lang="en-US" b="1" dirty="0"/>
              <a:t>Range</a:t>
            </a:r>
            <a:r>
              <a:rPr lang="en-US" dirty="0"/>
              <a:t>: Found in the boreal forests of the NWT, BC, AB, SK, MB, ON, QC, NL</a:t>
            </a:r>
          </a:p>
          <a:p>
            <a:pPr marL="0" indent="0">
              <a:buNone/>
            </a:pPr>
            <a:endParaRPr lang="en-US" dirty="0"/>
          </a:p>
          <a:p>
            <a:pPr marL="0" indent="0">
              <a:buNone/>
            </a:pPr>
            <a:r>
              <a:rPr lang="en-US" b="1" dirty="0"/>
              <a:t>Habitat</a:t>
            </a:r>
            <a:r>
              <a:rPr lang="en-US" dirty="0"/>
              <a:t>: Mature coniferous forests in the winter. In the summer, they may be found feeding on vegetation of young forests after fires/logging, or in peatlands.</a:t>
            </a:r>
          </a:p>
        </p:txBody>
      </p:sp>
      <p:pic>
        <p:nvPicPr>
          <p:cNvPr id="7" name="Picture 6" descr="A large animal with large antlers standing in the snow&#10;&#10;Description automatically generated">
            <a:extLst>
              <a:ext uri="{FF2B5EF4-FFF2-40B4-BE49-F238E27FC236}">
                <a16:creationId xmlns:a16="http://schemas.microsoft.com/office/drawing/2014/main" id="{C78BE790-AF06-B865-8EE0-3F538C7BAC99}"/>
              </a:ext>
            </a:extLst>
          </p:cNvPr>
          <p:cNvPicPr>
            <a:picLocks noChangeAspect="1"/>
          </p:cNvPicPr>
          <p:nvPr/>
        </p:nvPicPr>
        <p:blipFill>
          <a:blip r:embed="rId2"/>
          <a:stretch>
            <a:fillRect/>
          </a:stretch>
        </p:blipFill>
        <p:spPr>
          <a:xfrm>
            <a:off x="8324849" y="286545"/>
            <a:ext cx="3597275" cy="2697956"/>
          </a:xfrm>
          <a:prstGeom prst="rect">
            <a:avLst/>
          </a:prstGeom>
        </p:spPr>
      </p:pic>
      <p:sp>
        <p:nvSpPr>
          <p:cNvPr id="8" name="TextBox 7">
            <a:extLst>
              <a:ext uri="{FF2B5EF4-FFF2-40B4-BE49-F238E27FC236}">
                <a16:creationId xmlns:a16="http://schemas.microsoft.com/office/drawing/2014/main" id="{238893B4-EBD0-7B6D-DDB4-587B5CE76D11}"/>
              </a:ext>
            </a:extLst>
          </p:cNvPr>
          <p:cNvSpPr txBox="1"/>
          <p:nvPr/>
        </p:nvSpPr>
        <p:spPr>
          <a:xfrm>
            <a:off x="8328023" y="2751575"/>
            <a:ext cx="4206240" cy="246221"/>
          </a:xfrm>
          <a:prstGeom prst="rect">
            <a:avLst/>
          </a:prstGeom>
          <a:noFill/>
        </p:spPr>
        <p:txBody>
          <a:bodyPr wrap="square" rtlCol="0">
            <a:spAutoFit/>
          </a:bodyPr>
          <a:lstStyle/>
          <a:p>
            <a:r>
              <a:rPr lang="en-US" sz="1000" dirty="0">
                <a:hlinkClick r:id="rId3"/>
              </a:rPr>
              <a:t>USFWS – Pacific Region/Flickr</a:t>
            </a:r>
            <a:endParaRPr lang="en-US" sz="1000" dirty="0"/>
          </a:p>
        </p:txBody>
      </p:sp>
      <p:pic>
        <p:nvPicPr>
          <p:cNvPr id="10" name="Picture 9" descr="A view of a forest from a hill&#10;&#10;Description automatically generated">
            <a:extLst>
              <a:ext uri="{FF2B5EF4-FFF2-40B4-BE49-F238E27FC236}">
                <a16:creationId xmlns:a16="http://schemas.microsoft.com/office/drawing/2014/main" id="{F327F603-2BDE-E74E-A8FD-2C62F753FC09}"/>
              </a:ext>
            </a:extLst>
          </p:cNvPr>
          <p:cNvPicPr>
            <a:picLocks noChangeAspect="1"/>
          </p:cNvPicPr>
          <p:nvPr/>
        </p:nvPicPr>
        <p:blipFill>
          <a:blip r:embed="rId4"/>
          <a:stretch>
            <a:fillRect/>
          </a:stretch>
        </p:blipFill>
        <p:spPr>
          <a:xfrm>
            <a:off x="6997700" y="3129123"/>
            <a:ext cx="5041900" cy="3363752"/>
          </a:xfrm>
          <a:prstGeom prst="rect">
            <a:avLst/>
          </a:prstGeom>
        </p:spPr>
      </p:pic>
      <p:sp>
        <p:nvSpPr>
          <p:cNvPr id="11" name="TextBox 10">
            <a:extLst>
              <a:ext uri="{FF2B5EF4-FFF2-40B4-BE49-F238E27FC236}">
                <a16:creationId xmlns:a16="http://schemas.microsoft.com/office/drawing/2014/main" id="{DD8E73F3-B4AD-FE5D-E7D2-2A6DE40C7929}"/>
              </a:ext>
            </a:extLst>
          </p:cNvPr>
          <p:cNvSpPr txBox="1"/>
          <p:nvPr/>
        </p:nvSpPr>
        <p:spPr>
          <a:xfrm>
            <a:off x="6997700" y="6251575"/>
            <a:ext cx="2654300" cy="246221"/>
          </a:xfrm>
          <a:prstGeom prst="rect">
            <a:avLst/>
          </a:prstGeom>
          <a:noFill/>
        </p:spPr>
        <p:txBody>
          <a:bodyPr wrap="square" rtlCol="0">
            <a:spAutoFit/>
          </a:bodyPr>
          <a:lstStyle/>
          <a:p>
            <a:r>
              <a:rPr lang="en-US" sz="1000" dirty="0">
                <a:hlinkClick r:id="rId5"/>
              </a:rPr>
              <a:t>Liga </a:t>
            </a:r>
            <a:r>
              <a:rPr lang="en-US" sz="1000" dirty="0" err="1">
                <a:hlinkClick r:id="rId5"/>
              </a:rPr>
              <a:t>Eglite</a:t>
            </a:r>
            <a:r>
              <a:rPr lang="en-US" sz="1000" dirty="0">
                <a:hlinkClick r:id="rId5"/>
              </a:rPr>
              <a:t>/Flickr</a:t>
            </a:r>
            <a:endParaRPr lang="en-US" sz="1000" dirty="0"/>
          </a:p>
        </p:txBody>
      </p:sp>
      <p:pic>
        <p:nvPicPr>
          <p:cNvPr id="13" name="Picture 12" descr="A couple of reindeers fighting in a puddle&#10;&#10;Description automatically generated">
            <a:extLst>
              <a:ext uri="{FF2B5EF4-FFF2-40B4-BE49-F238E27FC236}">
                <a16:creationId xmlns:a16="http://schemas.microsoft.com/office/drawing/2014/main" id="{93DC6687-9B44-A68F-3861-A8D3EE062FD4}"/>
              </a:ext>
            </a:extLst>
          </p:cNvPr>
          <p:cNvPicPr>
            <a:picLocks noChangeAspect="1"/>
          </p:cNvPicPr>
          <p:nvPr/>
        </p:nvPicPr>
        <p:blipFill>
          <a:blip r:embed="rId6"/>
          <a:stretch>
            <a:fillRect/>
          </a:stretch>
        </p:blipFill>
        <p:spPr>
          <a:xfrm>
            <a:off x="5273674" y="1995074"/>
            <a:ext cx="3063875" cy="2110064"/>
          </a:xfrm>
          <a:prstGeom prst="rect">
            <a:avLst/>
          </a:prstGeom>
        </p:spPr>
      </p:pic>
      <p:sp>
        <p:nvSpPr>
          <p:cNvPr id="14" name="TextBox 13">
            <a:extLst>
              <a:ext uri="{FF2B5EF4-FFF2-40B4-BE49-F238E27FC236}">
                <a16:creationId xmlns:a16="http://schemas.microsoft.com/office/drawing/2014/main" id="{F6934C97-D5C8-AB28-A680-1035C99DB6B2}"/>
              </a:ext>
            </a:extLst>
          </p:cNvPr>
          <p:cNvSpPr txBox="1"/>
          <p:nvPr/>
        </p:nvSpPr>
        <p:spPr>
          <a:xfrm>
            <a:off x="5284786" y="3888583"/>
            <a:ext cx="1641475" cy="246221"/>
          </a:xfrm>
          <a:prstGeom prst="rect">
            <a:avLst/>
          </a:prstGeom>
          <a:noFill/>
        </p:spPr>
        <p:txBody>
          <a:bodyPr wrap="square" rtlCol="0">
            <a:spAutoFit/>
          </a:bodyPr>
          <a:lstStyle/>
          <a:p>
            <a:r>
              <a:rPr lang="en-US" sz="1000" dirty="0">
                <a:hlinkClick r:id="rId7"/>
              </a:rPr>
              <a:t>Troy B. Thompson/Flickr</a:t>
            </a:r>
            <a:endParaRPr lang="en-US" sz="1000" dirty="0"/>
          </a:p>
        </p:txBody>
      </p:sp>
    </p:spTree>
    <p:extLst>
      <p:ext uri="{BB962C8B-B14F-4D97-AF65-F5344CB8AC3E}">
        <p14:creationId xmlns:p14="http://schemas.microsoft.com/office/powerpoint/2010/main" val="2289165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C5DE4-DFA9-D199-9E74-F4B85C7F27BE}"/>
              </a:ext>
            </a:extLst>
          </p:cNvPr>
          <p:cNvSpPr>
            <a:spLocks noGrp="1"/>
          </p:cNvSpPr>
          <p:nvPr>
            <p:ph type="title"/>
          </p:nvPr>
        </p:nvSpPr>
        <p:spPr>
          <a:xfrm>
            <a:off x="69749" y="106700"/>
            <a:ext cx="6788047" cy="1708242"/>
          </a:xfrm>
        </p:spPr>
        <p:txBody>
          <a:bodyPr anchor="ctr">
            <a:normAutofit/>
          </a:bodyPr>
          <a:lstStyle/>
          <a:p>
            <a:r>
              <a:rPr lang="en-US" sz="4000" dirty="0"/>
              <a:t>Species at risk in Saskatchewan</a:t>
            </a:r>
          </a:p>
        </p:txBody>
      </p:sp>
      <p:sp>
        <p:nvSpPr>
          <p:cNvPr id="3" name="Content Placeholder 2">
            <a:extLst>
              <a:ext uri="{FF2B5EF4-FFF2-40B4-BE49-F238E27FC236}">
                <a16:creationId xmlns:a16="http://schemas.microsoft.com/office/drawing/2014/main" id="{055095CE-E65B-1472-7623-B5284DCD8B71}"/>
              </a:ext>
            </a:extLst>
          </p:cNvPr>
          <p:cNvSpPr>
            <a:spLocks noGrp="1"/>
          </p:cNvSpPr>
          <p:nvPr>
            <p:ph idx="1"/>
          </p:nvPr>
        </p:nvSpPr>
        <p:spPr>
          <a:xfrm>
            <a:off x="104623" y="1403929"/>
            <a:ext cx="6718297" cy="4775200"/>
          </a:xfrm>
        </p:spPr>
        <p:txBody>
          <a:bodyPr anchor="ctr">
            <a:normAutofit/>
          </a:bodyPr>
          <a:lstStyle/>
          <a:p>
            <a:pPr marL="0" indent="0">
              <a:buNone/>
            </a:pPr>
            <a:r>
              <a:rPr lang="en-US" sz="2000" b="1" dirty="0"/>
              <a:t>Plains Bison (</a:t>
            </a:r>
            <a:r>
              <a:rPr lang="en-US" sz="2000" b="1" i="1" dirty="0"/>
              <a:t>Bison bison bison</a:t>
            </a:r>
            <a:r>
              <a:rPr lang="en-US" sz="2000" b="1" dirty="0"/>
              <a:t>)</a:t>
            </a:r>
          </a:p>
          <a:p>
            <a:pPr marL="0" indent="0">
              <a:buNone/>
            </a:pPr>
            <a:r>
              <a:rPr lang="en-US" sz="2000" dirty="0"/>
              <a:t>The largest land mammal in North America.</a:t>
            </a:r>
          </a:p>
          <a:p>
            <a:pPr marL="0" indent="0">
              <a:buNone/>
            </a:pPr>
            <a:endParaRPr lang="en-US" sz="2000" dirty="0"/>
          </a:p>
          <a:p>
            <a:pPr marL="0" indent="0">
              <a:buNone/>
            </a:pPr>
            <a:r>
              <a:rPr lang="en-US" sz="2000" dirty="0"/>
              <a:t>Bison are very important to the Indigenous peoples of the prairies. The Indigenous people used bison for meat, and nothing was wasted – their parts were used for clothing, shelter, and tools.</a:t>
            </a:r>
          </a:p>
          <a:p>
            <a:pPr marL="0" indent="0">
              <a:buNone/>
            </a:pPr>
            <a:endParaRPr lang="en-US" sz="2000" dirty="0"/>
          </a:p>
          <a:p>
            <a:pPr marL="0" indent="0">
              <a:buNone/>
            </a:pPr>
            <a:r>
              <a:rPr lang="en-US" sz="2000" dirty="0"/>
              <a:t>Bison represent strength, resilience, and a connection to the earth. They are also important for the health of the ecosystem.</a:t>
            </a:r>
          </a:p>
        </p:txBody>
      </p:sp>
      <p:pic>
        <p:nvPicPr>
          <p:cNvPr id="5" name="Picture 4" descr="Lone buffalo in a field">
            <a:extLst>
              <a:ext uri="{FF2B5EF4-FFF2-40B4-BE49-F238E27FC236}">
                <a16:creationId xmlns:a16="http://schemas.microsoft.com/office/drawing/2014/main" id="{CB64CAE6-034D-CF77-51B4-0A8CA46DF19D}"/>
              </a:ext>
            </a:extLst>
          </p:cNvPr>
          <p:cNvPicPr>
            <a:picLocks noChangeAspect="1"/>
          </p:cNvPicPr>
          <p:nvPr/>
        </p:nvPicPr>
        <p:blipFill rotWithShape="1">
          <a:blip r:embed="rId3"/>
          <a:srcRect l="10114" r="3805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785102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1B9E3-5AE2-9F82-9500-FF65DA0A12BD}"/>
              </a:ext>
            </a:extLst>
          </p:cNvPr>
          <p:cNvSpPr>
            <a:spLocks noGrp="1"/>
          </p:cNvSpPr>
          <p:nvPr>
            <p:ph type="title"/>
          </p:nvPr>
        </p:nvSpPr>
        <p:spPr>
          <a:xfrm>
            <a:off x="7320466" y="609600"/>
            <a:ext cx="4140014" cy="1330839"/>
          </a:xfrm>
        </p:spPr>
        <p:txBody>
          <a:bodyPr>
            <a:normAutofit/>
          </a:bodyPr>
          <a:lstStyle/>
          <a:p>
            <a:r>
              <a:rPr lang="en-US" dirty="0"/>
              <a:t>Plains Bison</a:t>
            </a:r>
          </a:p>
        </p:txBody>
      </p:sp>
      <p:pic>
        <p:nvPicPr>
          <p:cNvPr id="5" name="Picture 4" descr="A bison in a field&#10;&#10;Description automatically generated">
            <a:extLst>
              <a:ext uri="{FF2B5EF4-FFF2-40B4-BE49-F238E27FC236}">
                <a16:creationId xmlns:a16="http://schemas.microsoft.com/office/drawing/2014/main" id="{EBB9C4D4-E0E2-2E24-1D85-4CF510BE3621}"/>
              </a:ext>
            </a:extLst>
          </p:cNvPr>
          <p:cNvPicPr>
            <a:picLocks noChangeAspect="1"/>
          </p:cNvPicPr>
          <p:nvPr/>
        </p:nvPicPr>
        <p:blipFill rotWithShape="1">
          <a:blip r:embed="rId2"/>
          <a:srcRect t="15054" b="18618"/>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B78CEB84-E89A-C2A9-0073-C09F7994305F}"/>
              </a:ext>
            </a:extLst>
          </p:cNvPr>
          <p:cNvSpPr>
            <a:spLocks noGrp="1"/>
          </p:cNvSpPr>
          <p:nvPr>
            <p:ph idx="1"/>
          </p:nvPr>
        </p:nvSpPr>
        <p:spPr>
          <a:xfrm>
            <a:off x="7320465" y="2194102"/>
            <a:ext cx="4140013" cy="3908586"/>
          </a:xfrm>
        </p:spPr>
        <p:txBody>
          <a:bodyPr>
            <a:normAutofit/>
          </a:bodyPr>
          <a:lstStyle/>
          <a:p>
            <a:pPr marL="0" indent="0">
              <a:buNone/>
            </a:pPr>
            <a:r>
              <a:rPr lang="en-US" sz="2000" b="1"/>
              <a:t>Range</a:t>
            </a:r>
            <a:r>
              <a:rPr lang="en-US" sz="2000"/>
              <a:t>: Millions of bison once roamed the grasslands of Canada, the US, and Mexico. Due to overhunting by European colonizers, their numbers are much smaller today. Wild populations exist in BC and SK.</a:t>
            </a:r>
          </a:p>
          <a:p>
            <a:pPr marL="0" indent="0">
              <a:buNone/>
            </a:pPr>
            <a:endParaRPr lang="en-US" sz="2000"/>
          </a:p>
          <a:p>
            <a:pPr marL="0" indent="0">
              <a:buNone/>
            </a:pPr>
            <a:r>
              <a:rPr lang="en-US" sz="2000" b="1"/>
              <a:t>Habitat</a:t>
            </a:r>
            <a:r>
              <a:rPr lang="en-US" sz="2000"/>
              <a:t>: Open prairies with meadows and grasslands for grazing.</a:t>
            </a:r>
          </a:p>
        </p:txBody>
      </p:sp>
    </p:spTree>
    <p:extLst>
      <p:ext uri="{BB962C8B-B14F-4D97-AF65-F5344CB8AC3E}">
        <p14:creationId xmlns:p14="http://schemas.microsoft.com/office/powerpoint/2010/main" val="155682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3D1FB-CB86-EEB0-EE02-B7964A6391CD}"/>
              </a:ext>
            </a:extLst>
          </p:cNvPr>
          <p:cNvSpPr>
            <a:spLocks noGrp="1"/>
          </p:cNvSpPr>
          <p:nvPr>
            <p:ph type="title"/>
          </p:nvPr>
        </p:nvSpPr>
        <p:spPr>
          <a:xfrm>
            <a:off x="6822096" y="599233"/>
            <a:ext cx="5181580" cy="1268958"/>
          </a:xfrm>
        </p:spPr>
        <p:txBody>
          <a:bodyPr anchor="b">
            <a:normAutofit/>
          </a:bodyPr>
          <a:lstStyle/>
          <a:p>
            <a:r>
              <a:rPr lang="en-US" sz="3200" dirty="0"/>
              <a:t>Activity: Who left these tracks behind?</a:t>
            </a:r>
          </a:p>
        </p:txBody>
      </p:sp>
      <p:pic>
        <p:nvPicPr>
          <p:cNvPr id="5" name="Picture 4" descr="A star cluster in the night sky">
            <a:extLst>
              <a:ext uri="{FF2B5EF4-FFF2-40B4-BE49-F238E27FC236}">
                <a16:creationId xmlns:a16="http://schemas.microsoft.com/office/drawing/2014/main" id="{30222383-9DA3-4DC1-E613-981BB228E299}"/>
              </a:ext>
            </a:extLst>
          </p:cNvPr>
          <p:cNvPicPr>
            <a:picLocks noChangeAspect="1"/>
          </p:cNvPicPr>
          <p:nvPr/>
        </p:nvPicPr>
        <p:blipFill rotWithShape="1">
          <a:blip r:embed="rId3"/>
          <a:srcRect r="34617"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28" name="Rectangle 27">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91E1450-E92F-1970-12D9-183E77632A6A}"/>
              </a:ext>
            </a:extLst>
          </p:cNvPr>
          <p:cNvSpPr>
            <a:spLocks noGrp="1"/>
          </p:cNvSpPr>
          <p:nvPr>
            <p:ph idx="1"/>
          </p:nvPr>
        </p:nvSpPr>
        <p:spPr>
          <a:xfrm>
            <a:off x="6822096" y="2467423"/>
            <a:ext cx="5181580" cy="4263837"/>
          </a:xfrm>
        </p:spPr>
        <p:txBody>
          <a:bodyPr anchor="t">
            <a:normAutofit/>
          </a:bodyPr>
          <a:lstStyle/>
          <a:p>
            <a:pPr marL="0" indent="0">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Wild animals often hide when humans are around and can be hard to see. Sometimes they leave evidence, like tracks in the ground, that tell us where they were.</a:t>
            </a:r>
          </a:p>
          <a:p>
            <a:pPr marL="0" indent="0">
              <a:buNone/>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1800" b="1" kern="100" dirty="0">
                <a:effectLst/>
                <a:latin typeface="Aptos" panose="020B0004020202020204" pitchFamily="34" charset="0"/>
                <a:ea typeface="Aptos" panose="020B0004020202020204" pitchFamily="34" charset="0"/>
                <a:cs typeface="Times New Roman" panose="02020603050405020304" pitchFamily="18" charset="0"/>
              </a:rPr>
              <a:t>Based on your knowledge of these 6 species at risk in Saskatchewan, identify which animal left these mystery tracks!</a:t>
            </a:r>
          </a:p>
          <a:p>
            <a:endParaRPr lang="en-US" sz="1800" dirty="0"/>
          </a:p>
        </p:txBody>
      </p:sp>
    </p:spTree>
    <p:extLst>
      <p:ext uri="{BB962C8B-B14F-4D97-AF65-F5344CB8AC3E}">
        <p14:creationId xmlns:p14="http://schemas.microsoft.com/office/powerpoint/2010/main" val="164587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5F379-B9B8-5718-DA05-E005C9D0DF34}"/>
              </a:ext>
            </a:extLst>
          </p:cNvPr>
          <p:cNvSpPr>
            <a:spLocks noGrp="1"/>
          </p:cNvSpPr>
          <p:nvPr>
            <p:ph type="title"/>
          </p:nvPr>
        </p:nvSpPr>
        <p:spPr/>
        <p:txBody>
          <a:bodyPr/>
          <a:lstStyle/>
          <a:p>
            <a:r>
              <a:rPr lang="en-US" dirty="0"/>
              <a:t>What is a species at risk?</a:t>
            </a:r>
          </a:p>
        </p:txBody>
      </p:sp>
      <p:graphicFrame>
        <p:nvGraphicFramePr>
          <p:cNvPr id="5" name="Content Placeholder 2">
            <a:extLst>
              <a:ext uri="{FF2B5EF4-FFF2-40B4-BE49-F238E27FC236}">
                <a16:creationId xmlns:a16="http://schemas.microsoft.com/office/drawing/2014/main" id="{9BA30B32-62F4-9E1A-A384-7F51186D7057}"/>
              </a:ext>
            </a:extLst>
          </p:cNvPr>
          <p:cNvGraphicFramePr>
            <a:graphicFrameLocks noGrp="1"/>
          </p:cNvGraphicFramePr>
          <p:nvPr>
            <p:ph idx="1"/>
            <p:extLst>
              <p:ext uri="{D42A27DB-BD31-4B8C-83A1-F6EECF244321}">
                <p14:modId xmlns:p14="http://schemas.microsoft.com/office/powerpoint/2010/main" val="11316917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56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dirt surface&#10;&#10;Description automatically generated">
            <a:extLst>
              <a:ext uri="{FF2B5EF4-FFF2-40B4-BE49-F238E27FC236}">
                <a16:creationId xmlns:a16="http://schemas.microsoft.com/office/drawing/2014/main" id="{4200926F-BBE5-9396-5D56-8D86D85615B3}"/>
              </a:ext>
            </a:extLst>
          </p:cNvPr>
          <p:cNvPicPr>
            <a:picLocks noGrp="1" noChangeAspect="1"/>
          </p:cNvPicPr>
          <p:nvPr>
            <p:ph idx="1"/>
          </p:nvPr>
        </p:nvPicPr>
        <p:blipFill rotWithShape="1">
          <a:blip r:embed="rId3"/>
          <a:srcRect b="1541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0D1A6-2371-EB59-0F38-1E8924CBA840}"/>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Mystery tracks #1</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12C4FF9-A96B-317F-B296-DDDA6877AEC9}"/>
              </a:ext>
            </a:extLst>
          </p:cNvPr>
          <p:cNvSpPr txBox="1"/>
          <p:nvPr/>
        </p:nvSpPr>
        <p:spPr>
          <a:xfrm>
            <a:off x="108488" y="5633988"/>
            <a:ext cx="3983065" cy="923330"/>
          </a:xfrm>
          <a:prstGeom prst="rect">
            <a:avLst/>
          </a:prstGeom>
          <a:noFill/>
        </p:spPr>
        <p:txBody>
          <a:bodyPr wrap="square" rtlCol="0">
            <a:spAutoFit/>
          </a:bodyPr>
          <a:lstStyle/>
          <a:p>
            <a:pPr algn="just"/>
            <a:r>
              <a:rPr lang="en-US" b="1" dirty="0">
                <a:solidFill>
                  <a:schemeClr val="bg1"/>
                </a:solidFill>
                <a:highlight>
                  <a:srgbClr val="008080"/>
                </a:highlight>
              </a:rPr>
              <a:t>Hint</a:t>
            </a:r>
            <a:r>
              <a:rPr lang="en-US" dirty="0">
                <a:solidFill>
                  <a:schemeClr val="bg1"/>
                </a:solidFill>
                <a:highlight>
                  <a:srgbClr val="008080"/>
                </a:highlight>
              </a:rPr>
              <a:t>: this animal has hooves and two toes, like a domestic animal that produces milk that we drink…</a:t>
            </a:r>
          </a:p>
        </p:txBody>
      </p:sp>
    </p:spTree>
    <p:extLst>
      <p:ext uri="{BB962C8B-B14F-4D97-AF65-F5344CB8AC3E}">
        <p14:creationId xmlns:p14="http://schemas.microsoft.com/office/powerpoint/2010/main" val="31815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ison in a field&#10;&#10;Description automatically generated">
            <a:extLst>
              <a:ext uri="{FF2B5EF4-FFF2-40B4-BE49-F238E27FC236}">
                <a16:creationId xmlns:a16="http://schemas.microsoft.com/office/drawing/2014/main" id="{26CC5A76-9D49-95C8-4BE3-DF179AACD04A}"/>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C1FC0E-3607-1755-8F51-8BA566D8CF43}"/>
              </a:ext>
            </a:extLst>
          </p:cNvPr>
          <p:cNvSpPr>
            <a:spLocks noGrp="1"/>
          </p:cNvSpPr>
          <p:nvPr>
            <p:ph type="title"/>
          </p:nvPr>
        </p:nvSpPr>
        <p:spPr>
          <a:xfrm>
            <a:off x="12775" y="267145"/>
            <a:ext cx="4204270" cy="1899912"/>
          </a:xfrm>
        </p:spPr>
        <p:txBody>
          <a:bodyPr>
            <a:normAutofit/>
          </a:bodyPr>
          <a:lstStyle/>
          <a:p>
            <a:r>
              <a:rPr lang="en-US" sz="4000" b="1" dirty="0"/>
              <a:t>Answer</a:t>
            </a:r>
            <a:r>
              <a:rPr lang="en-US" sz="4000" dirty="0"/>
              <a:t>: Plains Bison</a:t>
            </a:r>
          </a:p>
        </p:txBody>
      </p:sp>
      <p:sp>
        <p:nvSpPr>
          <p:cNvPr id="3" name="Content Placeholder 2">
            <a:extLst>
              <a:ext uri="{FF2B5EF4-FFF2-40B4-BE49-F238E27FC236}">
                <a16:creationId xmlns:a16="http://schemas.microsoft.com/office/drawing/2014/main" id="{D156259B-9B7A-5819-4864-3993D1FE9A31}"/>
              </a:ext>
            </a:extLst>
          </p:cNvPr>
          <p:cNvSpPr>
            <a:spLocks noGrp="1"/>
          </p:cNvSpPr>
          <p:nvPr>
            <p:ph idx="1"/>
          </p:nvPr>
        </p:nvSpPr>
        <p:spPr>
          <a:xfrm>
            <a:off x="203815" y="2172805"/>
            <a:ext cx="3822189" cy="3742762"/>
          </a:xfrm>
        </p:spPr>
        <p:txBody>
          <a:bodyPr>
            <a:normAutofit/>
          </a:bodyPr>
          <a:lstStyle/>
          <a:p>
            <a:pPr marL="0" indent="0">
              <a:buNone/>
            </a:pPr>
            <a:r>
              <a:rPr lang="en-US" sz="2000" dirty="0"/>
              <a:t>These tracks were left by the bison!</a:t>
            </a:r>
          </a:p>
          <a:p>
            <a:pPr marL="0" indent="0">
              <a:buNone/>
            </a:pPr>
            <a:r>
              <a:rPr lang="en-US" sz="2000" dirty="0"/>
              <a:t>They have 2 toes, and their tracks look like a cow’s (</a:t>
            </a:r>
            <a:r>
              <a:rPr lang="en-US" sz="2000" i="1" dirty="0"/>
              <a:t>a very big cow</a:t>
            </a:r>
            <a:r>
              <a:rPr lang="en-US" sz="2000" dirty="0"/>
              <a:t>!).</a:t>
            </a:r>
          </a:p>
          <a:p>
            <a:pPr marL="0" indent="0">
              <a:buNone/>
            </a:pPr>
            <a:endParaRPr lang="en-US" sz="2000" dirty="0"/>
          </a:p>
        </p:txBody>
      </p:sp>
      <p:pic>
        <p:nvPicPr>
          <p:cNvPr id="8" name="Picture 7">
            <a:extLst>
              <a:ext uri="{FF2B5EF4-FFF2-40B4-BE49-F238E27FC236}">
                <a16:creationId xmlns:a16="http://schemas.microsoft.com/office/drawing/2014/main" id="{7C24AEC1-A1A9-ED79-ADB5-3DD873FCDC38}"/>
              </a:ext>
            </a:extLst>
          </p:cNvPr>
          <p:cNvPicPr>
            <a:picLocks noChangeAspect="1"/>
          </p:cNvPicPr>
          <p:nvPr/>
        </p:nvPicPr>
        <p:blipFill>
          <a:blip r:embed="rId3"/>
          <a:stretch>
            <a:fillRect/>
          </a:stretch>
        </p:blipFill>
        <p:spPr>
          <a:xfrm>
            <a:off x="203812" y="3717556"/>
            <a:ext cx="2891664" cy="2669228"/>
          </a:xfrm>
          <a:prstGeom prst="rect">
            <a:avLst/>
          </a:prstGeom>
        </p:spPr>
      </p:pic>
    </p:spTree>
    <p:extLst>
      <p:ext uri="{BB962C8B-B14F-4D97-AF65-F5344CB8AC3E}">
        <p14:creationId xmlns:p14="http://schemas.microsoft.com/office/powerpoint/2010/main" val="199349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0F50F-D95F-EC45-4073-0A8DCEF4B9C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Mystery tracks #2</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nimal tracks in the snow&#10;&#10;Description automatically generated">
            <a:extLst>
              <a:ext uri="{FF2B5EF4-FFF2-40B4-BE49-F238E27FC236}">
                <a16:creationId xmlns:a16="http://schemas.microsoft.com/office/drawing/2014/main" id="{ACF3EA3C-571B-7936-5452-05F3A1D2DAFB}"/>
              </a:ext>
            </a:extLst>
          </p:cNvPr>
          <p:cNvPicPr>
            <a:picLocks noChangeAspect="1"/>
          </p:cNvPicPr>
          <p:nvPr/>
        </p:nvPicPr>
        <p:blipFill rotWithShape="1">
          <a:blip r:embed="rId2"/>
          <a:srcRect t="19978" r="-1" b="23941"/>
          <a:stretch/>
        </p:blipFill>
        <p:spPr>
          <a:xfrm>
            <a:off x="5478010" y="640080"/>
            <a:ext cx="5567188" cy="5550408"/>
          </a:xfrm>
          <a:prstGeom prst="rect">
            <a:avLst/>
          </a:prstGeom>
        </p:spPr>
      </p:pic>
      <p:sp>
        <p:nvSpPr>
          <p:cNvPr id="6" name="TextBox 5">
            <a:extLst>
              <a:ext uri="{FF2B5EF4-FFF2-40B4-BE49-F238E27FC236}">
                <a16:creationId xmlns:a16="http://schemas.microsoft.com/office/drawing/2014/main" id="{9CBD624B-3BC9-A0E0-CA60-4A45DB164036}"/>
              </a:ext>
            </a:extLst>
          </p:cNvPr>
          <p:cNvSpPr txBox="1"/>
          <p:nvPr/>
        </p:nvSpPr>
        <p:spPr>
          <a:xfrm>
            <a:off x="224028" y="4815058"/>
            <a:ext cx="4401518" cy="1200329"/>
          </a:xfrm>
          <a:prstGeom prst="rect">
            <a:avLst/>
          </a:prstGeom>
          <a:noFill/>
        </p:spPr>
        <p:txBody>
          <a:bodyPr wrap="square" rtlCol="0">
            <a:spAutoFit/>
          </a:bodyPr>
          <a:lstStyle/>
          <a:p>
            <a:pPr algn="just"/>
            <a:r>
              <a:rPr lang="en-US" b="1" dirty="0"/>
              <a:t>Hint</a:t>
            </a:r>
            <a:r>
              <a:rPr lang="en-US" dirty="0"/>
              <a:t>: This animal’s paws are large and padded, which act like snowshoes in the winter. They have large claws and are not afraid to use them!</a:t>
            </a:r>
          </a:p>
        </p:txBody>
      </p:sp>
    </p:spTree>
    <p:extLst>
      <p:ext uri="{BB962C8B-B14F-4D97-AF65-F5344CB8AC3E}">
        <p14:creationId xmlns:p14="http://schemas.microsoft.com/office/powerpoint/2010/main" val="7667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badger climbing a rock&#10;&#10;Description automatically generated">
            <a:extLst>
              <a:ext uri="{FF2B5EF4-FFF2-40B4-BE49-F238E27FC236}">
                <a16:creationId xmlns:a16="http://schemas.microsoft.com/office/drawing/2014/main" id="{C158EDD8-424A-F77B-A036-130807B96526}"/>
              </a:ext>
            </a:extLst>
          </p:cNvPr>
          <p:cNvPicPr>
            <a:picLocks noChangeAspect="1"/>
          </p:cNvPicPr>
          <p:nvPr/>
        </p:nvPicPr>
        <p:blipFill rotWithShape="1">
          <a:blip r:embed="rId3"/>
          <a:srcRect l="3909" r="-1" b="-1"/>
          <a:stretch/>
        </p:blipFill>
        <p:spPr>
          <a:xfrm>
            <a:off x="0" y="10"/>
            <a:ext cx="9947082" cy="6857990"/>
          </a:xfrm>
          <a:prstGeom prst="rect">
            <a:avLst/>
          </a:prstGeom>
        </p:spPr>
      </p:pic>
      <p:sp>
        <p:nvSpPr>
          <p:cNvPr id="16" name="Freeform: Shape 1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8" name="Freeform: Shape 17">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0" name="Freeform: Shape 1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3D2CA36-A56D-979E-775A-162B307B16ED}"/>
              </a:ext>
            </a:extLst>
          </p:cNvPr>
          <p:cNvSpPr>
            <a:spLocks noGrp="1"/>
          </p:cNvSpPr>
          <p:nvPr>
            <p:ph type="title"/>
          </p:nvPr>
        </p:nvSpPr>
        <p:spPr>
          <a:xfrm>
            <a:off x="8046719" y="1045597"/>
            <a:ext cx="4144975" cy="1588422"/>
          </a:xfrm>
        </p:spPr>
        <p:txBody>
          <a:bodyPr anchor="b">
            <a:normAutofit/>
          </a:bodyPr>
          <a:lstStyle/>
          <a:p>
            <a:r>
              <a:rPr lang="en-US" sz="3600" b="1" dirty="0"/>
              <a:t>Answer</a:t>
            </a:r>
            <a:r>
              <a:rPr lang="en-US" sz="3600" dirty="0"/>
              <a:t>: Wolverine</a:t>
            </a:r>
          </a:p>
        </p:txBody>
      </p:sp>
      <p:sp>
        <p:nvSpPr>
          <p:cNvPr id="3" name="Content Placeholder 2">
            <a:extLst>
              <a:ext uri="{FF2B5EF4-FFF2-40B4-BE49-F238E27FC236}">
                <a16:creationId xmlns:a16="http://schemas.microsoft.com/office/drawing/2014/main" id="{A0FF1913-7165-3139-4EF8-DDBB56009ECD}"/>
              </a:ext>
            </a:extLst>
          </p:cNvPr>
          <p:cNvSpPr>
            <a:spLocks noGrp="1"/>
          </p:cNvSpPr>
          <p:nvPr>
            <p:ph idx="1"/>
          </p:nvPr>
        </p:nvSpPr>
        <p:spPr>
          <a:xfrm>
            <a:off x="8046719" y="2722729"/>
            <a:ext cx="3633747" cy="2700062"/>
          </a:xfrm>
        </p:spPr>
        <p:txBody>
          <a:bodyPr>
            <a:normAutofit/>
          </a:bodyPr>
          <a:lstStyle/>
          <a:p>
            <a:pPr marL="0" indent="0">
              <a:buNone/>
            </a:pPr>
            <a:r>
              <a:rPr lang="en-US" sz="2000" dirty="0"/>
              <a:t>These tracks were left by the wolverine.</a:t>
            </a:r>
          </a:p>
          <a:p>
            <a:pPr marL="0" indent="0">
              <a:buNone/>
            </a:pPr>
            <a:r>
              <a:rPr lang="en-US" sz="2000" dirty="0"/>
              <a:t>Their paws are large and have five toes that are about 9 cm across and 11 cm long (about the size of an adult hand!).</a:t>
            </a:r>
          </a:p>
        </p:txBody>
      </p:sp>
      <p:pic>
        <p:nvPicPr>
          <p:cNvPr id="7" name="Picture 6">
            <a:extLst>
              <a:ext uri="{FF2B5EF4-FFF2-40B4-BE49-F238E27FC236}">
                <a16:creationId xmlns:a16="http://schemas.microsoft.com/office/drawing/2014/main" id="{9BF2C373-0F3C-C4F8-6326-96A95E08ED50}"/>
              </a:ext>
            </a:extLst>
          </p:cNvPr>
          <p:cNvPicPr>
            <a:picLocks noChangeAspect="1"/>
          </p:cNvPicPr>
          <p:nvPr/>
        </p:nvPicPr>
        <p:blipFill>
          <a:blip r:embed="rId4"/>
          <a:stretch>
            <a:fillRect/>
          </a:stretch>
        </p:blipFill>
        <p:spPr>
          <a:xfrm>
            <a:off x="0" y="0"/>
            <a:ext cx="2123973" cy="2424535"/>
          </a:xfrm>
          <a:prstGeom prst="rect">
            <a:avLst/>
          </a:prstGeom>
        </p:spPr>
      </p:pic>
    </p:spTree>
    <p:extLst>
      <p:ext uri="{BB962C8B-B14F-4D97-AF65-F5344CB8AC3E}">
        <p14:creationId xmlns:p14="http://schemas.microsoft.com/office/powerpoint/2010/main" val="3804327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9CE770-12D9-3DF1-47E7-E94102DE3AEA}"/>
              </a:ext>
            </a:extLst>
          </p:cNvPr>
          <p:cNvSpPr>
            <a:spLocks noGrp="1"/>
          </p:cNvSpPr>
          <p:nvPr>
            <p:ph type="title"/>
          </p:nvPr>
        </p:nvSpPr>
        <p:spPr>
          <a:xfrm>
            <a:off x="1184744" y="5198168"/>
            <a:ext cx="9859618" cy="642797"/>
          </a:xfrm>
        </p:spPr>
        <p:txBody>
          <a:bodyPr vert="horz" lIns="91440" tIns="45720" rIns="91440" bIns="45720" rtlCol="0" anchor="b">
            <a:normAutofit/>
          </a:bodyPr>
          <a:lstStyle/>
          <a:p>
            <a:pPr algn="ctr"/>
            <a:r>
              <a:rPr lang="en-US" sz="3600" kern="1200">
                <a:solidFill>
                  <a:schemeClr val="tx1"/>
                </a:solidFill>
                <a:latin typeface="+mj-lt"/>
                <a:ea typeface="+mj-ea"/>
                <a:cs typeface="+mj-cs"/>
              </a:rPr>
              <a:t>Mystery tracks #3</a:t>
            </a:r>
          </a:p>
        </p:txBody>
      </p:sp>
      <p:sp>
        <p:nvSpPr>
          <p:cNvPr id="23" name="Freeform: Shape 22">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close-up of a dirt surface&#10;&#10;Description automatically generated">
            <a:extLst>
              <a:ext uri="{FF2B5EF4-FFF2-40B4-BE49-F238E27FC236}">
                <a16:creationId xmlns:a16="http://schemas.microsoft.com/office/drawing/2014/main" id="{1918BAC5-F8EA-E621-AECA-2EB5A6FE92FB}"/>
              </a:ext>
            </a:extLst>
          </p:cNvPr>
          <p:cNvPicPr>
            <a:picLocks noGrp="1" noChangeAspect="1"/>
          </p:cNvPicPr>
          <p:nvPr>
            <p:ph idx="1"/>
          </p:nvPr>
        </p:nvPicPr>
        <p:blipFill rotWithShape="1">
          <a:blip r:embed="rId3"/>
          <a:srcRect b="15414"/>
          <a:stretch/>
        </p:blipFill>
        <p:spPr>
          <a:xfrm>
            <a:off x="2474623" y="805516"/>
            <a:ext cx="7242753" cy="4074026"/>
          </a:xfrm>
          <a:prstGeom prst="rect">
            <a:avLst/>
          </a:prstGeom>
        </p:spPr>
      </p:pic>
      <p:sp>
        <p:nvSpPr>
          <p:cNvPr id="6" name="TextBox 5">
            <a:extLst>
              <a:ext uri="{FF2B5EF4-FFF2-40B4-BE49-F238E27FC236}">
                <a16:creationId xmlns:a16="http://schemas.microsoft.com/office/drawing/2014/main" id="{66E175FE-9A2E-F336-A652-5799B1C037D8}"/>
              </a:ext>
            </a:extLst>
          </p:cNvPr>
          <p:cNvSpPr txBox="1"/>
          <p:nvPr/>
        </p:nvSpPr>
        <p:spPr>
          <a:xfrm>
            <a:off x="199986" y="5260059"/>
            <a:ext cx="3435927" cy="1477328"/>
          </a:xfrm>
          <a:prstGeom prst="rect">
            <a:avLst/>
          </a:prstGeom>
          <a:noFill/>
        </p:spPr>
        <p:txBody>
          <a:bodyPr wrap="square" rtlCol="0">
            <a:spAutoFit/>
          </a:bodyPr>
          <a:lstStyle/>
          <a:p>
            <a:r>
              <a:rPr lang="en-US" b="1" dirty="0"/>
              <a:t>Hint</a:t>
            </a:r>
            <a:r>
              <a:rPr lang="en-US" dirty="0"/>
              <a:t>: This animal is somewhat incorrectly named, because they are not only active at night. And they’re not closely related to a hawk…</a:t>
            </a:r>
          </a:p>
        </p:txBody>
      </p:sp>
    </p:spTree>
    <p:extLst>
      <p:ext uri="{BB962C8B-B14F-4D97-AF65-F5344CB8AC3E}">
        <p14:creationId xmlns:p14="http://schemas.microsoft.com/office/powerpoint/2010/main" val="334112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ird flying in the sky&#10;&#10;Description automatically generated">
            <a:extLst>
              <a:ext uri="{FF2B5EF4-FFF2-40B4-BE49-F238E27FC236}">
                <a16:creationId xmlns:a16="http://schemas.microsoft.com/office/drawing/2014/main" id="{3BDF7234-CA1F-A210-D805-FE8CFAE38AC4}"/>
              </a:ext>
            </a:extLst>
          </p:cNvPr>
          <p:cNvPicPr>
            <a:picLocks noChangeAspect="1"/>
          </p:cNvPicPr>
          <p:nvPr/>
        </p:nvPicPr>
        <p:blipFill rotWithShape="1">
          <a:blip r:embed="rId2"/>
          <a:srcRect b="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87D817-1E89-B4DC-C2D1-6CC9110C8145}"/>
              </a:ext>
            </a:extLst>
          </p:cNvPr>
          <p:cNvSpPr>
            <a:spLocks noGrp="1"/>
          </p:cNvSpPr>
          <p:nvPr>
            <p:ph type="title"/>
          </p:nvPr>
        </p:nvSpPr>
        <p:spPr>
          <a:xfrm>
            <a:off x="7531610" y="365125"/>
            <a:ext cx="4660390" cy="1899912"/>
          </a:xfrm>
        </p:spPr>
        <p:txBody>
          <a:bodyPr>
            <a:normAutofit/>
          </a:bodyPr>
          <a:lstStyle/>
          <a:p>
            <a:r>
              <a:rPr lang="en-US" sz="4000" b="1" dirty="0"/>
              <a:t>Answer</a:t>
            </a:r>
            <a:r>
              <a:rPr lang="en-US" sz="4000" dirty="0"/>
              <a:t>: Common Nighthawk</a:t>
            </a:r>
          </a:p>
        </p:txBody>
      </p:sp>
      <p:sp>
        <p:nvSpPr>
          <p:cNvPr id="3" name="Content Placeholder 2">
            <a:extLst>
              <a:ext uri="{FF2B5EF4-FFF2-40B4-BE49-F238E27FC236}">
                <a16:creationId xmlns:a16="http://schemas.microsoft.com/office/drawing/2014/main" id="{F46E7A78-93D8-93A4-B510-F698C850BFAE}"/>
              </a:ext>
            </a:extLst>
          </p:cNvPr>
          <p:cNvSpPr>
            <a:spLocks noGrp="1"/>
          </p:cNvSpPr>
          <p:nvPr>
            <p:ph idx="1"/>
          </p:nvPr>
        </p:nvSpPr>
        <p:spPr>
          <a:xfrm>
            <a:off x="7531610" y="2434201"/>
            <a:ext cx="4438717" cy="3742762"/>
          </a:xfrm>
        </p:spPr>
        <p:txBody>
          <a:bodyPr>
            <a:normAutofit/>
          </a:bodyPr>
          <a:lstStyle/>
          <a:p>
            <a:pPr marL="0" indent="0">
              <a:buNone/>
            </a:pPr>
            <a:r>
              <a:rPr lang="en-US" sz="2000" dirty="0"/>
              <a:t>These tracks were left by a hawk, like the common nighthawk!</a:t>
            </a:r>
          </a:p>
          <a:p>
            <a:pPr marL="0" indent="0">
              <a:buNone/>
            </a:pPr>
            <a:r>
              <a:rPr lang="en-US" sz="2000" dirty="0"/>
              <a:t>They have 3 toes pointing forward, and 1 long toe pointing backwards. Many perching birds, doves, hawks, ravens, herons and more have feet like this.</a:t>
            </a:r>
          </a:p>
        </p:txBody>
      </p:sp>
      <p:pic>
        <p:nvPicPr>
          <p:cNvPr id="6" name="Picture 5">
            <a:extLst>
              <a:ext uri="{FF2B5EF4-FFF2-40B4-BE49-F238E27FC236}">
                <a16:creationId xmlns:a16="http://schemas.microsoft.com/office/drawing/2014/main" id="{BB72DA51-753B-3F39-0030-56094C9145F4}"/>
              </a:ext>
            </a:extLst>
          </p:cNvPr>
          <p:cNvPicPr>
            <a:picLocks noChangeAspect="1"/>
          </p:cNvPicPr>
          <p:nvPr/>
        </p:nvPicPr>
        <p:blipFill>
          <a:blip r:embed="rId3"/>
          <a:stretch>
            <a:fillRect/>
          </a:stretch>
        </p:blipFill>
        <p:spPr>
          <a:xfrm>
            <a:off x="9350663" y="4567688"/>
            <a:ext cx="2425700" cy="2290312"/>
          </a:xfrm>
          <a:prstGeom prst="rect">
            <a:avLst/>
          </a:prstGeom>
        </p:spPr>
      </p:pic>
    </p:spTree>
    <p:extLst>
      <p:ext uri="{BB962C8B-B14F-4D97-AF65-F5344CB8AC3E}">
        <p14:creationId xmlns:p14="http://schemas.microsoft.com/office/powerpoint/2010/main" val="31243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dog paw print&#10;&#10;Description automatically generated">
            <a:extLst>
              <a:ext uri="{FF2B5EF4-FFF2-40B4-BE49-F238E27FC236}">
                <a16:creationId xmlns:a16="http://schemas.microsoft.com/office/drawing/2014/main" id="{BD31C934-F325-A217-5762-645AC196E29E}"/>
              </a:ext>
            </a:extLst>
          </p:cNvPr>
          <p:cNvPicPr>
            <a:picLocks noGrp="1" noChangeAspect="1"/>
          </p:cNvPicPr>
          <p:nvPr>
            <p:ph idx="1"/>
          </p:nvPr>
        </p:nvPicPr>
        <p:blipFill rotWithShape="1">
          <a:blip r:embed="rId2"/>
          <a:srcRect t="10611" b="14389"/>
          <a:stretch/>
        </p:blipFill>
        <p:spPr>
          <a:xfrm>
            <a:off x="249402" y="31212"/>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E91B37-1E6D-B8F7-DF6F-6A7CA5DFE52F}"/>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Mystery tracks #4</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14FE71-1CFB-5D29-DB17-0DFA593E44A5}"/>
              </a:ext>
            </a:extLst>
          </p:cNvPr>
          <p:cNvSpPr txBox="1"/>
          <p:nvPr/>
        </p:nvSpPr>
        <p:spPr>
          <a:xfrm>
            <a:off x="7049366" y="5291272"/>
            <a:ext cx="4685434" cy="1200329"/>
          </a:xfrm>
          <a:prstGeom prst="rect">
            <a:avLst/>
          </a:prstGeom>
          <a:noFill/>
        </p:spPr>
        <p:txBody>
          <a:bodyPr wrap="square" rtlCol="0">
            <a:spAutoFit/>
          </a:bodyPr>
          <a:lstStyle/>
          <a:p>
            <a:r>
              <a:rPr lang="en-US" sz="2400" b="1" dirty="0">
                <a:solidFill>
                  <a:schemeClr val="bg1"/>
                </a:solidFill>
                <a:highlight>
                  <a:srgbClr val="008080"/>
                </a:highlight>
              </a:rPr>
              <a:t>Hint</a:t>
            </a:r>
            <a:r>
              <a:rPr lang="en-US" sz="2400" dirty="0">
                <a:solidFill>
                  <a:schemeClr val="bg1"/>
                </a:solidFill>
                <a:highlight>
                  <a:srgbClr val="008080"/>
                </a:highlight>
              </a:rPr>
              <a:t>: This animal is a member of the canid family, but about the size of a housecat!</a:t>
            </a:r>
          </a:p>
        </p:txBody>
      </p:sp>
    </p:spTree>
    <p:extLst>
      <p:ext uri="{BB962C8B-B14F-4D97-AF65-F5344CB8AC3E}">
        <p14:creationId xmlns:p14="http://schemas.microsoft.com/office/powerpoint/2010/main" val="341041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09D76-77D9-891D-5769-48E18F4149CD}"/>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2800" b="1" kern="1200" dirty="0">
                <a:solidFill>
                  <a:schemeClr val="tx1"/>
                </a:solidFill>
                <a:latin typeface="+mj-lt"/>
                <a:ea typeface="+mj-ea"/>
                <a:cs typeface="+mj-cs"/>
              </a:rPr>
              <a:t>Answer</a:t>
            </a:r>
            <a:r>
              <a:rPr lang="en-US" sz="2800" kern="1200" dirty="0">
                <a:solidFill>
                  <a:schemeClr val="tx1"/>
                </a:solidFill>
                <a:latin typeface="+mj-lt"/>
                <a:ea typeface="+mj-ea"/>
                <a:cs typeface="+mj-cs"/>
              </a:rPr>
              <a:t>: Swift Fox</a:t>
            </a:r>
          </a:p>
        </p:txBody>
      </p:sp>
      <p:pic>
        <p:nvPicPr>
          <p:cNvPr id="11" name="Picture 10" descr="A fox in a grassy field&#10;&#10;Description automatically generated">
            <a:extLst>
              <a:ext uri="{FF2B5EF4-FFF2-40B4-BE49-F238E27FC236}">
                <a16:creationId xmlns:a16="http://schemas.microsoft.com/office/drawing/2014/main" id="{EAEDB0F3-7A36-E9B2-771B-D57F20CC6FDD}"/>
              </a:ext>
            </a:extLst>
          </p:cNvPr>
          <p:cNvPicPr>
            <a:picLocks noChangeAspect="1"/>
          </p:cNvPicPr>
          <p:nvPr/>
        </p:nvPicPr>
        <p:blipFill rotWithShape="1">
          <a:blip r:embed="rId2"/>
          <a:srcRect t="29521" b="16078"/>
          <a:stretch/>
        </p:blipFill>
        <p:spPr>
          <a:xfrm>
            <a:off x="4555236" y="6"/>
            <a:ext cx="7636763" cy="2762724"/>
          </a:xfrm>
          <a:prstGeom prst="rect">
            <a:avLst/>
          </a:prstGeom>
        </p:spPr>
      </p:pic>
      <p:sp>
        <p:nvSpPr>
          <p:cNvPr id="31" name="Rectangle 3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6" descr="A paw print with numbers&#10;&#10;Description automatically generated">
            <a:extLst>
              <a:ext uri="{FF2B5EF4-FFF2-40B4-BE49-F238E27FC236}">
                <a16:creationId xmlns:a16="http://schemas.microsoft.com/office/drawing/2014/main" id="{2F5BD1DD-AC4E-9CF2-833C-E840AEE4482E}"/>
              </a:ext>
            </a:extLst>
          </p:cNvPr>
          <p:cNvPicPr>
            <a:picLocks noChangeAspect="1"/>
          </p:cNvPicPr>
          <p:nvPr/>
        </p:nvPicPr>
        <p:blipFill rotWithShape="1">
          <a:blip r:embed="rId3"/>
          <a:srcRect t="13158" r="2" b="96"/>
          <a:stretch/>
        </p:blipFill>
        <p:spPr>
          <a:xfrm>
            <a:off x="64007" y="3094538"/>
            <a:ext cx="4257675" cy="3759229"/>
          </a:xfrm>
          <a:prstGeom prst="rect">
            <a:avLst/>
          </a:prstGeom>
        </p:spPr>
      </p:pic>
      <p:sp>
        <p:nvSpPr>
          <p:cNvPr id="6" name="TextBox 5">
            <a:extLst>
              <a:ext uri="{FF2B5EF4-FFF2-40B4-BE49-F238E27FC236}">
                <a16:creationId xmlns:a16="http://schemas.microsoft.com/office/drawing/2014/main" id="{ECD44EDC-8C2A-EB33-6CE2-A0BAA22D5ACE}"/>
              </a:ext>
            </a:extLst>
          </p:cNvPr>
          <p:cNvSpPr txBox="1"/>
          <p:nvPr/>
        </p:nvSpPr>
        <p:spPr>
          <a:xfrm>
            <a:off x="5449633" y="3455208"/>
            <a:ext cx="5742432" cy="234470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These tracks were left by the Swift Fox!</a:t>
            </a:r>
            <a:endParaRPr lang="en-US" sz="200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Swift Fox is a member of the canid family, which includes dogs, wolves, and coyotes. They leave four toe prints with the front and hind feet. </a:t>
            </a:r>
            <a:endParaRPr lang="en-US" sz="2000"/>
          </a:p>
        </p:txBody>
      </p:sp>
      <p:sp>
        <p:nvSpPr>
          <p:cNvPr id="33" name="Rectangle 32">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22627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ird tracks in the sand&#10;&#10;Description automatically generated">
            <a:extLst>
              <a:ext uri="{FF2B5EF4-FFF2-40B4-BE49-F238E27FC236}">
                <a16:creationId xmlns:a16="http://schemas.microsoft.com/office/drawing/2014/main" id="{7B9B5F65-8455-98D8-451E-AF0558389B3D}"/>
              </a:ext>
            </a:extLst>
          </p:cNvPr>
          <p:cNvPicPr>
            <a:picLocks noChangeAspect="1"/>
          </p:cNvPicPr>
          <p:nvPr/>
        </p:nvPicPr>
        <p:blipFill rotWithShape="1">
          <a:blip r:embed="rId3"/>
          <a:srcRect t="6208" b="8886"/>
          <a:stretch/>
        </p:blipFill>
        <p:spPr>
          <a:xfrm>
            <a:off x="20" y="10"/>
            <a:ext cx="12191980" cy="6857990"/>
          </a:xfrm>
          <a:prstGeom prst="rect">
            <a:avLst/>
          </a:prstGeom>
        </p:spPr>
      </p:pic>
      <p:sp>
        <p:nvSpPr>
          <p:cNvPr id="44" name="Rectangle 4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92717-E988-479A-828A-AA0AE248F00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Mystery tracks #5</a:t>
            </a:r>
          </a:p>
        </p:txBody>
      </p:sp>
      <p:cxnSp>
        <p:nvCxnSpPr>
          <p:cNvPr id="46" name="Straight Connector 4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7ED6A28-EDD1-8A81-7134-3D3F0EACE820}"/>
              </a:ext>
            </a:extLst>
          </p:cNvPr>
          <p:cNvSpPr txBox="1"/>
          <p:nvPr/>
        </p:nvSpPr>
        <p:spPr>
          <a:xfrm>
            <a:off x="748146" y="415687"/>
            <a:ext cx="4184072" cy="1200329"/>
          </a:xfrm>
          <a:prstGeom prst="rect">
            <a:avLst/>
          </a:prstGeom>
          <a:noFill/>
        </p:spPr>
        <p:txBody>
          <a:bodyPr wrap="square" rtlCol="0">
            <a:spAutoFit/>
          </a:bodyPr>
          <a:lstStyle/>
          <a:p>
            <a:r>
              <a:rPr lang="en-US" sz="2400" b="1" dirty="0">
                <a:solidFill>
                  <a:schemeClr val="bg1"/>
                </a:solidFill>
                <a:highlight>
                  <a:srgbClr val="008080"/>
                </a:highlight>
              </a:rPr>
              <a:t>Hint</a:t>
            </a:r>
            <a:r>
              <a:rPr lang="en-US" sz="2400" dirty="0">
                <a:solidFill>
                  <a:schemeClr val="bg1"/>
                </a:solidFill>
                <a:highlight>
                  <a:srgbClr val="008080"/>
                </a:highlight>
              </a:rPr>
              <a:t>: This animal is named after something it steals (or borrows)…</a:t>
            </a:r>
          </a:p>
        </p:txBody>
      </p:sp>
    </p:spTree>
    <p:extLst>
      <p:ext uri="{BB962C8B-B14F-4D97-AF65-F5344CB8AC3E}">
        <p14:creationId xmlns:p14="http://schemas.microsoft.com/office/powerpoint/2010/main" val="22324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BD04F-2E89-23B3-1044-212540865DE9}"/>
              </a:ext>
            </a:extLst>
          </p:cNvPr>
          <p:cNvSpPr>
            <a:spLocks noGrp="1"/>
          </p:cNvSpPr>
          <p:nvPr>
            <p:ph type="title"/>
          </p:nvPr>
        </p:nvSpPr>
        <p:spPr>
          <a:xfrm>
            <a:off x="8153400" y="1128094"/>
            <a:ext cx="3434180" cy="1415270"/>
          </a:xfrm>
        </p:spPr>
        <p:txBody>
          <a:bodyPr anchor="t">
            <a:normAutofit/>
          </a:bodyPr>
          <a:lstStyle/>
          <a:p>
            <a:r>
              <a:rPr lang="en-US" sz="3200" b="1" dirty="0"/>
              <a:t>Answer</a:t>
            </a:r>
            <a:r>
              <a:rPr lang="en-US" sz="3200" dirty="0"/>
              <a:t>: Burrowing Owl</a:t>
            </a:r>
          </a:p>
        </p:txBody>
      </p:sp>
      <p:pic>
        <p:nvPicPr>
          <p:cNvPr id="5" name="Picture 4" descr="Quizzical burrowing owl looking forward">
            <a:extLst>
              <a:ext uri="{FF2B5EF4-FFF2-40B4-BE49-F238E27FC236}">
                <a16:creationId xmlns:a16="http://schemas.microsoft.com/office/drawing/2014/main" id="{634482E4-F9DB-C4F3-2778-78378C6B8A08}"/>
              </a:ext>
            </a:extLst>
          </p:cNvPr>
          <p:cNvPicPr>
            <a:picLocks noChangeAspect="1"/>
          </p:cNvPicPr>
          <p:nvPr/>
        </p:nvPicPr>
        <p:blipFill rotWithShape="1">
          <a:blip r:embed="rId2"/>
          <a:srcRect r="23258"/>
          <a:stretch/>
        </p:blipFill>
        <p:spPr>
          <a:xfrm>
            <a:off x="-9886" y="10"/>
            <a:ext cx="7572605" cy="6857990"/>
          </a:xfrm>
          <a:prstGeom prst="rect">
            <a:avLst/>
          </a:prstGeom>
        </p:spPr>
      </p:pic>
      <p:cxnSp>
        <p:nvCxnSpPr>
          <p:cNvPr id="9" name="Straight Connector 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7B361D-B69E-DF9F-92BA-4E00BE9180FC}"/>
              </a:ext>
            </a:extLst>
          </p:cNvPr>
          <p:cNvSpPr>
            <a:spLocks noGrp="1"/>
          </p:cNvSpPr>
          <p:nvPr>
            <p:ph idx="1"/>
          </p:nvPr>
        </p:nvSpPr>
        <p:spPr>
          <a:xfrm>
            <a:off x="8153400" y="2543364"/>
            <a:ext cx="3434180" cy="3599019"/>
          </a:xfrm>
        </p:spPr>
        <p:txBody>
          <a:bodyPr>
            <a:normAutofit/>
          </a:bodyPr>
          <a:lstStyle/>
          <a:p>
            <a:pPr marL="0" indent="0">
              <a:buNone/>
            </a:pPr>
            <a:r>
              <a:rPr lang="en-US" sz="2000"/>
              <a:t>These tracks were left by the burrowing owl!</a:t>
            </a:r>
          </a:p>
          <a:p>
            <a:pPr marL="0" indent="0">
              <a:buNone/>
            </a:pPr>
            <a:r>
              <a:rPr lang="en-US" sz="2000"/>
              <a:t>They have 2 toes pointed forward, and 2 pointing backwards. Others that have feet like this include woodpeckers, cuckoos, and roadrunners.</a:t>
            </a:r>
          </a:p>
        </p:txBody>
      </p:sp>
      <p:pic>
        <p:nvPicPr>
          <p:cNvPr id="4" name="Picture 3">
            <a:extLst>
              <a:ext uri="{FF2B5EF4-FFF2-40B4-BE49-F238E27FC236}">
                <a16:creationId xmlns:a16="http://schemas.microsoft.com/office/drawing/2014/main" id="{3051D963-50A5-E14A-C92E-AEB9A6984097}"/>
              </a:ext>
            </a:extLst>
          </p:cNvPr>
          <p:cNvPicPr>
            <a:picLocks noChangeAspect="1"/>
          </p:cNvPicPr>
          <p:nvPr/>
        </p:nvPicPr>
        <p:blipFill>
          <a:blip r:embed="rId3"/>
          <a:stretch>
            <a:fillRect/>
          </a:stretch>
        </p:blipFill>
        <p:spPr>
          <a:xfrm>
            <a:off x="5676065" y="0"/>
            <a:ext cx="2159000" cy="2819400"/>
          </a:xfrm>
          <a:prstGeom prst="rect">
            <a:avLst/>
          </a:prstGeom>
        </p:spPr>
      </p:pic>
    </p:spTree>
    <p:extLst>
      <p:ext uri="{BB962C8B-B14F-4D97-AF65-F5344CB8AC3E}">
        <p14:creationId xmlns:p14="http://schemas.microsoft.com/office/powerpoint/2010/main" val="89110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C911B3-9504-B10E-D77A-7F5D1464DF82}"/>
              </a:ext>
            </a:extLst>
          </p:cNvPr>
          <p:cNvSpPr>
            <a:spLocks noGrp="1"/>
          </p:cNvSpPr>
          <p:nvPr>
            <p:ph type="title"/>
          </p:nvPr>
        </p:nvSpPr>
        <p:spPr>
          <a:xfrm>
            <a:off x="598665" y="536575"/>
            <a:ext cx="6002110" cy="1495425"/>
          </a:xfrm>
        </p:spPr>
        <p:txBody>
          <a:bodyPr>
            <a:normAutofit/>
          </a:bodyPr>
          <a:lstStyle/>
          <a:p>
            <a:r>
              <a:rPr lang="en-US" sz="4000" dirty="0"/>
              <a:t>Risk categories</a:t>
            </a:r>
          </a:p>
        </p:txBody>
      </p:sp>
      <p:sp>
        <p:nvSpPr>
          <p:cNvPr id="5" name="Content Placeholder 4">
            <a:extLst>
              <a:ext uri="{FF2B5EF4-FFF2-40B4-BE49-F238E27FC236}">
                <a16:creationId xmlns:a16="http://schemas.microsoft.com/office/drawing/2014/main" id="{2D13E490-80F7-2102-0370-61B5463AA69D}"/>
              </a:ext>
            </a:extLst>
          </p:cNvPr>
          <p:cNvSpPr>
            <a:spLocks noGrp="1"/>
          </p:cNvSpPr>
          <p:nvPr>
            <p:ph idx="1"/>
          </p:nvPr>
        </p:nvSpPr>
        <p:spPr>
          <a:xfrm>
            <a:off x="304800" y="2032000"/>
            <a:ext cx="6533989" cy="4432300"/>
          </a:xfrm>
        </p:spPr>
        <p:txBody>
          <a:bodyPr>
            <a:normAutofit/>
          </a:bodyPr>
          <a:lstStyle/>
          <a:p>
            <a:r>
              <a:rPr lang="en-CA" sz="2000" kern="100" dirty="0">
                <a:latin typeface="Aptos" panose="020B0004020202020204" pitchFamily="34" charset="0"/>
                <a:ea typeface="Aptos" panose="020B0004020202020204" pitchFamily="34" charset="0"/>
                <a:cs typeface="Times New Roman" panose="02020603050405020304" pitchFamily="18" charset="0"/>
              </a:rPr>
              <a:t>Some species are of “</a:t>
            </a:r>
            <a:r>
              <a:rPr lang="en-CA" sz="2000" b="1" kern="100" dirty="0">
                <a:solidFill>
                  <a:srgbClr val="DDC101"/>
                </a:solidFill>
                <a:latin typeface="Aptos" panose="020B0004020202020204" pitchFamily="34" charset="0"/>
                <a:ea typeface="Aptos" panose="020B0004020202020204" pitchFamily="34" charset="0"/>
                <a:cs typeface="Times New Roman" panose="02020603050405020304" pitchFamily="18" charset="0"/>
              </a:rPr>
              <a:t>special concern</a:t>
            </a:r>
            <a:r>
              <a:rPr lang="en-CA" sz="2000" kern="100" dirty="0">
                <a:latin typeface="Aptos" panose="020B0004020202020204" pitchFamily="34" charset="0"/>
                <a:ea typeface="Aptos" panose="020B0004020202020204" pitchFamily="34" charset="0"/>
                <a:cs typeface="Times New Roman" panose="02020603050405020304" pitchFamily="18" charset="0"/>
              </a:rPr>
              <a:t>” which means they are not endangered yet, but they may be in the future due to threats such as pollution.</a:t>
            </a:r>
          </a:p>
          <a:p>
            <a:r>
              <a:rPr lang="en-CA" sz="2000" kern="100" dirty="0">
                <a:effectLst/>
                <a:latin typeface="Aptos" panose="020B0004020202020204" pitchFamily="34" charset="0"/>
                <a:ea typeface="Aptos" panose="020B0004020202020204" pitchFamily="34" charset="0"/>
                <a:cs typeface="Times New Roman" panose="02020603050405020304" pitchFamily="18" charset="0"/>
              </a:rPr>
              <a:t>A </a:t>
            </a:r>
            <a:r>
              <a:rPr lang="en-CA" sz="2000" b="1"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threatened species</a:t>
            </a:r>
            <a:r>
              <a:rPr lang="en-CA" sz="2000"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numbers are getting smaller in the wild. They may become endangered if their numbers keep decreasing.</a:t>
            </a:r>
          </a:p>
          <a:p>
            <a:r>
              <a:rPr lang="en-CA" sz="2000" kern="100" dirty="0">
                <a:effectLst/>
                <a:latin typeface="Aptos" panose="020B0004020202020204" pitchFamily="34" charset="0"/>
                <a:ea typeface="Aptos" panose="020B0004020202020204" pitchFamily="34" charset="0"/>
                <a:cs typeface="Times New Roman" panose="02020603050405020304" pitchFamily="18" charset="0"/>
              </a:rPr>
              <a:t>An </a:t>
            </a:r>
            <a:r>
              <a:rPr lang="en-CA" sz="2000"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endangered species </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is an animal or plant that is at risk of disappearing forever because there are not many left in the wild. If we do not protect them, they may go </a:t>
            </a:r>
            <a:r>
              <a:rPr lang="en-CA" sz="2000" b="1" kern="100" dirty="0">
                <a:effectLst/>
                <a:latin typeface="Aptos" panose="020B0004020202020204" pitchFamily="34" charset="0"/>
                <a:ea typeface="Aptos" panose="020B0004020202020204" pitchFamily="34" charset="0"/>
                <a:cs typeface="Times New Roman" panose="02020603050405020304" pitchFamily="18" charset="0"/>
              </a:rPr>
              <a:t>extinct</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 which means they will exist anymore.</a:t>
            </a:r>
          </a:p>
          <a:p>
            <a:pPr lvl="1"/>
            <a:r>
              <a:rPr lang="en-CA" sz="1600" b="1" kern="100" dirty="0">
                <a:solidFill>
                  <a:schemeClr val="bg2">
                    <a:lumMod val="50000"/>
                  </a:schemeClr>
                </a:solidFill>
                <a:latin typeface="Aptos" panose="020B0004020202020204" pitchFamily="34" charset="0"/>
                <a:ea typeface="Aptos" panose="020B0004020202020204" pitchFamily="34" charset="0"/>
                <a:cs typeface="Times New Roman" panose="02020603050405020304" pitchFamily="18" charset="0"/>
              </a:rPr>
              <a:t>Extirpated species</a:t>
            </a:r>
            <a:r>
              <a:rPr lang="en-CA" sz="1600" kern="100" dirty="0">
                <a:latin typeface="Aptos" panose="020B0004020202020204" pitchFamily="34" charset="0"/>
                <a:ea typeface="Aptos" panose="020B0004020202020204" pitchFamily="34" charset="0"/>
                <a:cs typeface="Times New Roman" panose="02020603050405020304" pitchFamily="18" charset="0"/>
              </a:rPr>
              <a:t>: no longer exist in the wild in one area they used to but exist elsewhere.</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000" b="1" dirty="0"/>
          </a:p>
        </p:txBody>
      </p:sp>
      <p:pic>
        <p:nvPicPr>
          <p:cNvPr id="7" name="Picture 6" descr="Three polar bears by a log on a beach">
            <a:extLst>
              <a:ext uri="{FF2B5EF4-FFF2-40B4-BE49-F238E27FC236}">
                <a16:creationId xmlns:a16="http://schemas.microsoft.com/office/drawing/2014/main" id="{5AAF3B89-C377-AA4F-AA1B-00D91628352B}"/>
              </a:ext>
            </a:extLst>
          </p:cNvPr>
          <p:cNvPicPr>
            <a:picLocks noChangeAspect="1"/>
          </p:cNvPicPr>
          <p:nvPr/>
        </p:nvPicPr>
        <p:blipFill rotWithShape="1">
          <a:blip r:embed="rId3"/>
          <a:srcRect l="29140" r="24269"/>
          <a:stretch/>
        </p:blipFill>
        <p:spPr>
          <a:xfrm>
            <a:off x="7199440" y="10"/>
            <a:ext cx="4992560" cy="6857990"/>
          </a:xfrm>
          <a:prstGeom prst="rect">
            <a:avLst/>
          </a:prstGeom>
          <a:effectLst/>
        </p:spPr>
      </p:pic>
    </p:spTree>
    <p:extLst>
      <p:ext uri="{BB962C8B-B14F-4D97-AF65-F5344CB8AC3E}">
        <p14:creationId xmlns:p14="http://schemas.microsoft.com/office/powerpoint/2010/main" val="184318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E1502-9DE2-D592-6BB8-71441788A014}"/>
              </a:ext>
            </a:extLst>
          </p:cNvPr>
          <p:cNvSpPr>
            <a:spLocks noGrp="1"/>
          </p:cNvSpPr>
          <p:nvPr>
            <p:ph type="title"/>
          </p:nvPr>
        </p:nvSpPr>
        <p:spPr>
          <a:xfrm>
            <a:off x="8115300" y="1562669"/>
            <a:ext cx="3389515" cy="2380681"/>
          </a:xfrm>
          <a:prstGeom prst="ellipse">
            <a:avLst/>
          </a:prstGeom>
        </p:spPr>
        <p:txBody>
          <a:bodyPr vert="horz" lIns="91440" tIns="45720" rIns="91440" bIns="45720" rtlCol="0" anchor="b">
            <a:normAutofit/>
          </a:bodyPr>
          <a:lstStyle/>
          <a:p>
            <a:pPr algn="ctr"/>
            <a:r>
              <a:rPr lang="en-US" sz="3600" dirty="0">
                <a:solidFill>
                  <a:schemeClr val="tx1">
                    <a:lumMod val="85000"/>
                    <a:lumOff val="15000"/>
                  </a:schemeClr>
                </a:solidFill>
              </a:rPr>
              <a:t>Mystery tracks #6</a:t>
            </a:r>
          </a:p>
        </p:txBody>
      </p:sp>
      <p:pic>
        <p:nvPicPr>
          <p:cNvPr id="4" name="Content Placeholder 3">
            <a:extLst>
              <a:ext uri="{FF2B5EF4-FFF2-40B4-BE49-F238E27FC236}">
                <a16:creationId xmlns:a16="http://schemas.microsoft.com/office/drawing/2014/main" id="{F4879B45-1003-B80A-F6D8-53F8BE2956EC}"/>
              </a:ext>
            </a:extLst>
          </p:cNvPr>
          <p:cNvPicPr>
            <a:picLocks noChangeAspect="1"/>
          </p:cNvPicPr>
          <p:nvPr/>
        </p:nvPicPr>
        <p:blipFill rotWithShape="1">
          <a:blip r:embed="rId3"/>
          <a:srcRect t="24820" b="15686"/>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7" name="TextBox 6">
            <a:extLst>
              <a:ext uri="{FF2B5EF4-FFF2-40B4-BE49-F238E27FC236}">
                <a16:creationId xmlns:a16="http://schemas.microsoft.com/office/drawing/2014/main" id="{B439ADB5-76B0-D9D4-59CF-198285E1B09B}"/>
              </a:ext>
            </a:extLst>
          </p:cNvPr>
          <p:cNvSpPr txBox="1"/>
          <p:nvPr/>
        </p:nvSpPr>
        <p:spPr>
          <a:xfrm>
            <a:off x="7831081" y="3868882"/>
            <a:ext cx="3957952" cy="1569660"/>
          </a:xfrm>
          <a:prstGeom prst="rect">
            <a:avLst/>
          </a:prstGeom>
          <a:noFill/>
        </p:spPr>
        <p:txBody>
          <a:bodyPr wrap="square" rtlCol="0">
            <a:spAutoFit/>
          </a:bodyPr>
          <a:lstStyle/>
          <a:p>
            <a:r>
              <a:rPr lang="en-US" sz="2400" b="1" dirty="0"/>
              <a:t>Hint</a:t>
            </a:r>
            <a:r>
              <a:rPr lang="en-US" sz="2400" dirty="0"/>
              <a:t>: The Mi'kmaq people called this animal </a:t>
            </a:r>
            <a:r>
              <a:rPr lang="en-US" sz="2400" dirty="0" err="1"/>
              <a:t>xalibu</a:t>
            </a:r>
            <a:r>
              <a:rPr lang="en-US" sz="2400" dirty="0"/>
              <a:t> or </a:t>
            </a:r>
            <a:r>
              <a:rPr lang="en-US" sz="2400" dirty="0" err="1"/>
              <a:t>qalipu</a:t>
            </a:r>
            <a:r>
              <a:rPr lang="en-US" sz="2400" dirty="0"/>
              <a:t>, meaning "the one who paws."</a:t>
            </a:r>
          </a:p>
        </p:txBody>
      </p:sp>
    </p:spTree>
    <p:extLst>
      <p:ext uri="{BB962C8B-B14F-4D97-AF65-F5344CB8AC3E}">
        <p14:creationId xmlns:p14="http://schemas.microsoft.com/office/powerpoint/2010/main" val="361111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reindeer walking in snow&#10;&#10;Description automatically generated">
            <a:extLst>
              <a:ext uri="{FF2B5EF4-FFF2-40B4-BE49-F238E27FC236}">
                <a16:creationId xmlns:a16="http://schemas.microsoft.com/office/drawing/2014/main" id="{5450578D-3F5A-2951-2B63-E0512C398117}"/>
              </a:ext>
            </a:extLst>
          </p:cNvPr>
          <p:cNvPicPr>
            <a:picLocks noChangeAspect="1"/>
          </p:cNvPicPr>
          <p:nvPr/>
        </p:nvPicPr>
        <p:blipFill rotWithShape="1">
          <a:blip r:embed="rId2"/>
          <a:srcRect t="29696" r="-1" b="12695"/>
          <a:stretch/>
        </p:blipFill>
        <p:spPr>
          <a:xfrm>
            <a:off x="-36434" y="0"/>
            <a:ext cx="12228129" cy="4666928"/>
          </a:xfrm>
          <a:prstGeom prst="rect">
            <a:avLst/>
          </a:prstGeom>
        </p:spPr>
      </p:pic>
      <p:grpSp>
        <p:nvGrpSpPr>
          <p:cNvPr id="16" name="Group 15">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7" name="Freeform: Shape 16">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0" name="Freeform: Shape 19">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E9CAB931-F95B-1DA8-AC04-9C9730426C19}"/>
              </a:ext>
            </a:extLst>
          </p:cNvPr>
          <p:cNvSpPr>
            <a:spLocks noGrp="1"/>
          </p:cNvSpPr>
          <p:nvPr>
            <p:ph type="title"/>
          </p:nvPr>
        </p:nvSpPr>
        <p:spPr>
          <a:xfrm>
            <a:off x="804672" y="4551037"/>
            <a:ext cx="5021782" cy="1509931"/>
          </a:xfrm>
        </p:spPr>
        <p:txBody>
          <a:bodyPr>
            <a:normAutofit/>
          </a:bodyPr>
          <a:lstStyle/>
          <a:p>
            <a:r>
              <a:rPr lang="en-US" sz="3600" b="1" dirty="0">
                <a:solidFill>
                  <a:schemeClr val="tx2"/>
                </a:solidFill>
              </a:rPr>
              <a:t>Answer</a:t>
            </a:r>
            <a:r>
              <a:rPr lang="en-US" sz="3600" dirty="0">
                <a:solidFill>
                  <a:schemeClr val="tx2"/>
                </a:solidFill>
              </a:rPr>
              <a:t>: Boreal Woodland Caribou</a:t>
            </a:r>
          </a:p>
        </p:txBody>
      </p:sp>
      <p:sp>
        <p:nvSpPr>
          <p:cNvPr id="3" name="Content Placeholder 2">
            <a:extLst>
              <a:ext uri="{FF2B5EF4-FFF2-40B4-BE49-F238E27FC236}">
                <a16:creationId xmlns:a16="http://schemas.microsoft.com/office/drawing/2014/main" id="{5A2B100F-BBAD-1AED-2947-B781263F6632}"/>
              </a:ext>
            </a:extLst>
          </p:cNvPr>
          <p:cNvSpPr>
            <a:spLocks noGrp="1"/>
          </p:cNvSpPr>
          <p:nvPr>
            <p:ph idx="1"/>
          </p:nvPr>
        </p:nvSpPr>
        <p:spPr>
          <a:xfrm>
            <a:off x="6470247" y="4551037"/>
            <a:ext cx="4926411" cy="1509935"/>
          </a:xfrm>
        </p:spPr>
        <p:txBody>
          <a:bodyPr anchor="ctr">
            <a:normAutofit/>
          </a:bodyPr>
          <a:lstStyle/>
          <a:p>
            <a:pPr marL="0" indent="0">
              <a:buNone/>
            </a:pPr>
            <a:r>
              <a:rPr lang="en-US" sz="1500">
                <a:solidFill>
                  <a:schemeClr val="tx2"/>
                </a:solidFill>
              </a:rPr>
              <a:t>These tracks were left by the Woodland Caribou! Their toes are rounder than other animals with hooves. </a:t>
            </a:r>
          </a:p>
          <a:p>
            <a:pPr marL="0" indent="0">
              <a:buNone/>
            </a:pPr>
            <a:r>
              <a:rPr lang="en-US" sz="1500">
                <a:solidFill>
                  <a:schemeClr val="tx2"/>
                </a:solidFill>
              </a:rPr>
              <a:t>Their hoof shape helps them stay on top of the snow. It also helps them to dig in the snow to reach their food below, such as lichens and other plants.</a:t>
            </a:r>
          </a:p>
        </p:txBody>
      </p:sp>
      <p:sp>
        <p:nvSpPr>
          <p:cNvPr id="7" name="TextBox 6">
            <a:extLst>
              <a:ext uri="{FF2B5EF4-FFF2-40B4-BE49-F238E27FC236}">
                <a16:creationId xmlns:a16="http://schemas.microsoft.com/office/drawing/2014/main" id="{7FEE321C-F18B-A85A-B3C4-94DB5D6D62EC}"/>
              </a:ext>
            </a:extLst>
          </p:cNvPr>
          <p:cNvSpPr txBox="1"/>
          <p:nvPr/>
        </p:nvSpPr>
        <p:spPr>
          <a:xfrm>
            <a:off x="11397766" y="15495"/>
            <a:ext cx="1108364" cy="246221"/>
          </a:xfrm>
          <a:prstGeom prst="rect">
            <a:avLst/>
          </a:prstGeom>
          <a:noFill/>
        </p:spPr>
        <p:txBody>
          <a:bodyPr wrap="square" rtlCol="0">
            <a:spAutoFit/>
          </a:bodyPr>
          <a:lstStyle/>
          <a:p>
            <a:r>
              <a:rPr lang="en-US" sz="1000" dirty="0">
                <a:hlinkClick r:id="rId3"/>
              </a:rPr>
              <a:t>Source</a:t>
            </a:r>
            <a:endParaRPr lang="en-US" sz="1000" dirty="0"/>
          </a:p>
        </p:txBody>
      </p:sp>
      <p:pic>
        <p:nvPicPr>
          <p:cNvPr id="8" name="Picture 7">
            <a:extLst>
              <a:ext uri="{FF2B5EF4-FFF2-40B4-BE49-F238E27FC236}">
                <a16:creationId xmlns:a16="http://schemas.microsoft.com/office/drawing/2014/main" id="{CA2474EF-703C-9DD1-700C-2EA7AF2CFE0B}"/>
              </a:ext>
            </a:extLst>
          </p:cNvPr>
          <p:cNvPicPr>
            <a:picLocks noChangeAspect="1"/>
          </p:cNvPicPr>
          <p:nvPr/>
        </p:nvPicPr>
        <p:blipFill>
          <a:blip r:embed="rId4"/>
          <a:stretch>
            <a:fillRect/>
          </a:stretch>
        </p:blipFill>
        <p:spPr>
          <a:xfrm>
            <a:off x="-36434" y="2530811"/>
            <a:ext cx="2194131" cy="2009578"/>
          </a:xfrm>
          <a:prstGeom prst="rect">
            <a:avLst/>
          </a:prstGeom>
        </p:spPr>
      </p:pic>
    </p:spTree>
    <p:extLst>
      <p:ext uri="{BB962C8B-B14F-4D97-AF65-F5344CB8AC3E}">
        <p14:creationId xmlns:p14="http://schemas.microsoft.com/office/powerpoint/2010/main" val="1135771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ED72D-BA93-ACBE-FF8D-AA21A69AB571}"/>
              </a:ext>
            </a:extLst>
          </p:cNvPr>
          <p:cNvSpPr>
            <a:spLocks noGrp="1"/>
          </p:cNvSpPr>
          <p:nvPr>
            <p:ph type="title"/>
          </p:nvPr>
        </p:nvSpPr>
        <p:spPr>
          <a:xfrm>
            <a:off x="838200" y="556995"/>
            <a:ext cx="10515600" cy="1133693"/>
          </a:xfrm>
        </p:spPr>
        <p:txBody>
          <a:bodyPr>
            <a:normAutofit/>
          </a:bodyPr>
          <a:lstStyle/>
          <a:p>
            <a:r>
              <a:rPr lang="en-US" sz="5200"/>
              <a:t>Discussion questions</a:t>
            </a:r>
          </a:p>
        </p:txBody>
      </p:sp>
      <p:graphicFrame>
        <p:nvGraphicFramePr>
          <p:cNvPr id="5" name="Content Placeholder 2">
            <a:extLst>
              <a:ext uri="{FF2B5EF4-FFF2-40B4-BE49-F238E27FC236}">
                <a16:creationId xmlns:a16="http://schemas.microsoft.com/office/drawing/2014/main" id="{87FA041D-4D7B-AF2F-255D-6263EB7FC71F}"/>
              </a:ext>
            </a:extLst>
          </p:cNvPr>
          <p:cNvGraphicFramePr>
            <a:graphicFrameLocks noGrp="1"/>
          </p:cNvGraphicFramePr>
          <p:nvPr>
            <p:ph idx="1"/>
            <p:extLst>
              <p:ext uri="{D42A27DB-BD31-4B8C-83A1-F6EECF244321}">
                <p14:modId xmlns:p14="http://schemas.microsoft.com/office/powerpoint/2010/main" val="5407066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74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D2FC7DA-49E0-1393-8B11-9A5E7088F281}"/>
              </a:ext>
            </a:extLst>
          </p:cNvPr>
          <p:cNvSpPr>
            <a:spLocks noGrp="1"/>
          </p:cNvSpPr>
          <p:nvPr>
            <p:ph type="title"/>
          </p:nvPr>
        </p:nvSpPr>
        <p:spPr>
          <a:xfrm>
            <a:off x="203942" y="645750"/>
            <a:ext cx="3939688" cy="5583126"/>
          </a:xfrm>
        </p:spPr>
        <p:txBody>
          <a:bodyPr>
            <a:normAutofit/>
          </a:bodyPr>
          <a:lstStyle/>
          <a:p>
            <a:r>
              <a:rPr lang="en-US" sz="6200" dirty="0"/>
              <a:t>How can we help endangered species?</a:t>
            </a:r>
          </a:p>
        </p:txBody>
      </p:sp>
      <p:cxnSp>
        <p:nvCxnSpPr>
          <p:cNvPr id="18" name="Straight Connector 1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79E6D458-A4F5-8FFC-F907-22026D76428D}"/>
              </a:ext>
            </a:extLst>
          </p:cNvPr>
          <p:cNvGraphicFramePr>
            <a:graphicFrameLocks noGrp="1"/>
          </p:cNvGraphicFramePr>
          <p:nvPr>
            <p:ph idx="1"/>
            <p:extLst>
              <p:ext uri="{D42A27DB-BD31-4B8C-83A1-F6EECF244321}">
                <p14:modId xmlns:p14="http://schemas.microsoft.com/office/powerpoint/2010/main" val="3994251302"/>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184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touching a small plant">
            <a:extLst>
              <a:ext uri="{FF2B5EF4-FFF2-40B4-BE49-F238E27FC236}">
                <a16:creationId xmlns:a16="http://schemas.microsoft.com/office/drawing/2014/main" id="{4D1A7F2A-D21C-40DD-D0E4-CB696B54AD49}"/>
              </a:ext>
            </a:extLst>
          </p:cNvPr>
          <p:cNvPicPr>
            <a:picLocks noChangeAspect="1"/>
          </p:cNvPicPr>
          <p:nvPr/>
        </p:nvPicPr>
        <p:blipFill rotWithShape="1">
          <a:blip r:embed="rId3"/>
          <a:srcRect l="40736" r="-1"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A71EB-1623-02E8-7B92-072DDD13C9B4}"/>
              </a:ext>
            </a:extLst>
          </p:cNvPr>
          <p:cNvSpPr>
            <a:spLocks noGrp="1"/>
          </p:cNvSpPr>
          <p:nvPr>
            <p:ph type="title"/>
          </p:nvPr>
        </p:nvSpPr>
        <p:spPr>
          <a:xfrm>
            <a:off x="761801" y="328512"/>
            <a:ext cx="4778387" cy="1628970"/>
          </a:xfrm>
        </p:spPr>
        <p:txBody>
          <a:bodyPr anchor="ctr">
            <a:normAutofit/>
          </a:bodyPr>
          <a:lstStyle/>
          <a:p>
            <a:r>
              <a:rPr lang="en-US" sz="4000"/>
              <a:t>Why do species become endangered?</a:t>
            </a:r>
          </a:p>
        </p:txBody>
      </p:sp>
      <p:sp>
        <p:nvSpPr>
          <p:cNvPr id="3" name="Content Placeholder 2">
            <a:extLst>
              <a:ext uri="{FF2B5EF4-FFF2-40B4-BE49-F238E27FC236}">
                <a16:creationId xmlns:a16="http://schemas.microsoft.com/office/drawing/2014/main" id="{DA13F2E7-9CE6-6F1A-6CE1-B75ED458DCB5}"/>
              </a:ext>
            </a:extLst>
          </p:cNvPr>
          <p:cNvSpPr>
            <a:spLocks noGrp="1"/>
          </p:cNvSpPr>
          <p:nvPr>
            <p:ph idx="1"/>
          </p:nvPr>
        </p:nvSpPr>
        <p:spPr>
          <a:xfrm>
            <a:off x="761801" y="2884929"/>
            <a:ext cx="4659756" cy="3374137"/>
          </a:xfrm>
        </p:spPr>
        <p:txBody>
          <a:bodyPr anchor="ctr">
            <a:normAutofit/>
          </a:bodyPr>
          <a:lstStyle/>
          <a:p>
            <a:pPr marL="0" indent="0">
              <a:buNone/>
            </a:pPr>
            <a:r>
              <a:rPr lang="en-CA" sz="1700" b="1" kern="100" dirty="0">
                <a:effectLst/>
                <a:latin typeface="Aptos" panose="020B0004020202020204" pitchFamily="34" charset="0"/>
                <a:ea typeface="Aptos" panose="020B0004020202020204" pitchFamily="34" charset="0"/>
                <a:cs typeface="Times New Roman" panose="02020603050405020304" pitchFamily="18" charset="0"/>
              </a:rPr>
              <a:t>Brainstorm</a:t>
            </a:r>
            <a:r>
              <a:rPr lang="en-CA" sz="1700" kern="100" dirty="0">
                <a:effectLst/>
                <a:latin typeface="Aptos" panose="020B0004020202020204" pitchFamily="34" charset="0"/>
                <a:ea typeface="Aptos" panose="020B0004020202020204" pitchFamily="34" charset="0"/>
                <a:cs typeface="Times New Roman" panose="02020603050405020304" pitchFamily="18" charset="0"/>
              </a:rPr>
              <a:t>: What are some reasons why an animal or plant may become endangered?</a:t>
            </a:r>
          </a:p>
          <a:p>
            <a:pPr lvl="1"/>
            <a:r>
              <a:rPr lang="en-US" sz="1700" dirty="0"/>
              <a:t>Habitat loss</a:t>
            </a:r>
          </a:p>
          <a:p>
            <a:pPr lvl="1"/>
            <a:r>
              <a:rPr lang="en-US" sz="1700" dirty="0"/>
              <a:t>Hunting and poaching</a:t>
            </a:r>
          </a:p>
          <a:p>
            <a:pPr lvl="1"/>
            <a:r>
              <a:rPr lang="en-US" sz="1700" dirty="0"/>
              <a:t>Climate change</a:t>
            </a:r>
          </a:p>
          <a:p>
            <a:pPr lvl="1"/>
            <a:r>
              <a:rPr lang="en-US" sz="1700" dirty="0"/>
              <a:t>Pollution</a:t>
            </a:r>
          </a:p>
          <a:p>
            <a:pPr lvl="1"/>
            <a:r>
              <a:rPr lang="en-US" sz="1700" dirty="0"/>
              <a:t>Invasive species</a:t>
            </a:r>
          </a:p>
          <a:p>
            <a:pPr lvl="1"/>
            <a:r>
              <a:rPr lang="en-US" sz="1700" dirty="0"/>
              <a:t>Human Disturbances</a:t>
            </a:r>
          </a:p>
          <a:p>
            <a:pPr lvl="1"/>
            <a:r>
              <a:rPr lang="en-US" sz="1700" dirty="0"/>
              <a:t>Diseases</a:t>
            </a:r>
          </a:p>
          <a:p>
            <a:pPr lvl="1"/>
            <a:r>
              <a:rPr lang="en-US" sz="1700" dirty="0"/>
              <a:t>Unknown</a:t>
            </a:r>
          </a:p>
        </p:txBody>
      </p:sp>
    </p:spTree>
    <p:extLst>
      <p:ext uri="{BB962C8B-B14F-4D97-AF65-F5344CB8AC3E}">
        <p14:creationId xmlns:p14="http://schemas.microsoft.com/office/powerpoint/2010/main" val="370736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ld house on a field">
            <a:extLst>
              <a:ext uri="{FF2B5EF4-FFF2-40B4-BE49-F238E27FC236}">
                <a16:creationId xmlns:a16="http://schemas.microsoft.com/office/drawing/2014/main" id="{4FD4AEC7-13B1-3EAD-4A83-4EB271637997}"/>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363F2-467D-887A-ACA6-0DBDA4C4984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Species at risk in Saskatchewan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17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958E-94F4-33E8-FBA2-C2D4A7C2BA98}"/>
              </a:ext>
            </a:extLst>
          </p:cNvPr>
          <p:cNvSpPr>
            <a:spLocks noGrp="1"/>
          </p:cNvSpPr>
          <p:nvPr>
            <p:ph type="title"/>
          </p:nvPr>
        </p:nvSpPr>
        <p:spPr>
          <a:xfrm>
            <a:off x="8153400" y="1128094"/>
            <a:ext cx="3434180" cy="1415270"/>
          </a:xfrm>
        </p:spPr>
        <p:txBody>
          <a:bodyPr anchor="t">
            <a:normAutofit/>
          </a:bodyPr>
          <a:lstStyle/>
          <a:p>
            <a:r>
              <a:rPr lang="en-US" sz="3200"/>
              <a:t>Species at risk in Saskatchewan </a:t>
            </a:r>
          </a:p>
        </p:txBody>
      </p:sp>
      <p:pic>
        <p:nvPicPr>
          <p:cNvPr id="5" name="Picture 4" descr="A fox standing in a field&#10;&#10;Description automatically generated">
            <a:extLst>
              <a:ext uri="{FF2B5EF4-FFF2-40B4-BE49-F238E27FC236}">
                <a16:creationId xmlns:a16="http://schemas.microsoft.com/office/drawing/2014/main" id="{5D2127CD-0C28-A72B-66FF-C5ADFB2253A5}"/>
              </a:ext>
            </a:extLst>
          </p:cNvPr>
          <p:cNvPicPr>
            <a:picLocks noChangeAspect="1"/>
          </p:cNvPicPr>
          <p:nvPr/>
        </p:nvPicPr>
        <p:blipFill rotWithShape="1">
          <a:blip r:embed="rId3"/>
          <a:srcRect l="13991" r="13131" b="-1"/>
          <a:stretch/>
        </p:blipFill>
        <p:spPr>
          <a:xfrm>
            <a:off x="-9886" y="10"/>
            <a:ext cx="7572605" cy="6857990"/>
          </a:xfrm>
          <a:prstGeom prst="rect">
            <a:avLst/>
          </a:prstGeom>
        </p:spPr>
      </p:pic>
      <p:cxnSp>
        <p:nvCxnSpPr>
          <p:cNvPr id="10" name="Straight Connector 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25DF16-3A8C-D924-9AC4-C782F5A648B0}"/>
              </a:ext>
            </a:extLst>
          </p:cNvPr>
          <p:cNvSpPr>
            <a:spLocks noGrp="1"/>
          </p:cNvSpPr>
          <p:nvPr>
            <p:ph idx="1"/>
          </p:nvPr>
        </p:nvSpPr>
        <p:spPr>
          <a:xfrm>
            <a:off x="8153400" y="2543364"/>
            <a:ext cx="3434180" cy="3599019"/>
          </a:xfrm>
        </p:spPr>
        <p:txBody>
          <a:bodyPr>
            <a:normAutofit/>
          </a:bodyPr>
          <a:lstStyle/>
          <a:p>
            <a:pPr marL="0" indent="0">
              <a:buNone/>
            </a:pPr>
            <a:r>
              <a:rPr lang="en-US" sz="2000" b="1" dirty="0"/>
              <a:t>Swift fox (</a:t>
            </a:r>
            <a:r>
              <a:rPr lang="en-US" sz="2000" b="1" i="1" dirty="0" err="1"/>
              <a:t>Vuples</a:t>
            </a:r>
            <a:r>
              <a:rPr lang="en-US" sz="2000" b="1" i="1" dirty="0"/>
              <a:t> </a:t>
            </a:r>
            <a:r>
              <a:rPr lang="en-US" sz="2000" b="1" i="1" dirty="0" err="1"/>
              <a:t>velox</a:t>
            </a:r>
            <a:r>
              <a:rPr lang="en-US" sz="2000" b="1" dirty="0"/>
              <a:t>)</a:t>
            </a:r>
          </a:p>
          <a:p>
            <a:pPr marL="0" indent="0">
              <a:buNone/>
            </a:pPr>
            <a:r>
              <a:rPr lang="en-US" sz="2000" dirty="0"/>
              <a:t>Don’t be fooled by their small size – they may be one of the smallest members of the canid family, but they are also one of the fastest mammals in North America. </a:t>
            </a:r>
          </a:p>
          <a:p>
            <a:pPr marL="0" indent="0">
              <a:buNone/>
            </a:pPr>
            <a:r>
              <a:rPr lang="en-US" sz="2000" dirty="0"/>
              <a:t>They can run up to 60 km/</a:t>
            </a:r>
            <a:r>
              <a:rPr lang="en-US" sz="2000" dirty="0" err="1"/>
              <a:t>hr</a:t>
            </a:r>
            <a:r>
              <a:rPr lang="en-US" sz="2000" dirty="0"/>
              <a:t>!</a:t>
            </a:r>
          </a:p>
          <a:p>
            <a:pPr marL="0" indent="0">
              <a:buNone/>
            </a:pPr>
            <a:endParaRPr lang="en-US" sz="2000" dirty="0"/>
          </a:p>
          <a:p>
            <a:pPr marL="0" indent="0">
              <a:buNone/>
            </a:pPr>
            <a:endParaRPr lang="en-US" sz="2000" b="1" dirty="0"/>
          </a:p>
        </p:txBody>
      </p:sp>
    </p:spTree>
    <p:extLst>
      <p:ext uri="{BB962C8B-B14F-4D97-AF65-F5344CB8AC3E}">
        <p14:creationId xmlns:p14="http://schemas.microsoft.com/office/powerpoint/2010/main" val="276211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24D4-C582-3D40-FFDA-6BD3AAF6A208}"/>
              </a:ext>
            </a:extLst>
          </p:cNvPr>
          <p:cNvSpPr>
            <a:spLocks noGrp="1"/>
          </p:cNvSpPr>
          <p:nvPr>
            <p:ph type="title"/>
          </p:nvPr>
        </p:nvSpPr>
        <p:spPr>
          <a:xfrm>
            <a:off x="0" y="350296"/>
            <a:ext cx="10515600" cy="1325563"/>
          </a:xfrm>
        </p:spPr>
        <p:txBody>
          <a:bodyPr/>
          <a:lstStyle/>
          <a:p>
            <a:r>
              <a:rPr lang="en-US" dirty="0"/>
              <a:t>Swift Fox </a:t>
            </a:r>
          </a:p>
        </p:txBody>
      </p:sp>
      <p:sp>
        <p:nvSpPr>
          <p:cNvPr id="3" name="Content Placeholder 2">
            <a:extLst>
              <a:ext uri="{FF2B5EF4-FFF2-40B4-BE49-F238E27FC236}">
                <a16:creationId xmlns:a16="http://schemas.microsoft.com/office/drawing/2014/main" id="{4722AA98-696D-3F4A-B897-ACB7D3607E1C}"/>
              </a:ext>
            </a:extLst>
          </p:cNvPr>
          <p:cNvSpPr>
            <a:spLocks noGrp="1"/>
          </p:cNvSpPr>
          <p:nvPr>
            <p:ph idx="1"/>
          </p:nvPr>
        </p:nvSpPr>
        <p:spPr>
          <a:xfrm>
            <a:off x="0" y="1690688"/>
            <a:ext cx="10515600" cy="4351338"/>
          </a:xfrm>
        </p:spPr>
        <p:txBody>
          <a:bodyPr/>
          <a:lstStyle/>
          <a:p>
            <a:pPr marL="0" indent="0">
              <a:buNone/>
            </a:pPr>
            <a:r>
              <a:rPr lang="en-US" b="1" dirty="0"/>
              <a:t>Range</a:t>
            </a:r>
            <a:r>
              <a:rPr lang="en-US" dirty="0"/>
              <a:t>: AB, SK (Grasslands National Park) </a:t>
            </a:r>
          </a:p>
          <a:p>
            <a:pPr marL="0" indent="0">
              <a:buNone/>
            </a:pPr>
            <a:r>
              <a:rPr lang="en-US" b="1" dirty="0"/>
              <a:t>Habitat</a:t>
            </a:r>
            <a:r>
              <a:rPr lang="en-US" dirty="0"/>
              <a:t>: Native to grasslands and prairies. </a:t>
            </a:r>
          </a:p>
          <a:p>
            <a:endParaRPr lang="en-US" dirty="0"/>
          </a:p>
        </p:txBody>
      </p:sp>
      <p:pic>
        <p:nvPicPr>
          <p:cNvPr id="7" name="Picture 6" descr="A couple of foxes in a grassy field&#10;&#10;Description automatically generated">
            <a:extLst>
              <a:ext uri="{FF2B5EF4-FFF2-40B4-BE49-F238E27FC236}">
                <a16:creationId xmlns:a16="http://schemas.microsoft.com/office/drawing/2014/main" id="{9577AA38-053E-F311-DE4F-10B754700CC3}"/>
              </a:ext>
            </a:extLst>
          </p:cNvPr>
          <p:cNvPicPr>
            <a:picLocks noChangeAspect="1"/>
          </p:cNvPicPr>
          <p:nvPr/>
        </p:nvPicPr>
        <p:blipFill>
          <a:blip r:embed="rId2"/>
          <a:stretch>
            <a:fillRect/>
          </a:stretch>
        </p:blipFill>
        <p:spPr>
          <a:xfrm>
            <a:off x="0" y="3048000"/>
            <a:ext cx="5080000" cy="3810000"/>
          </a:xfrm>
          <a:prstGeom prst="rect">
            <a:avLst/>
          </a:prstGeom>
        </p:spPr>
      </p:pic>
      <p:sp>
        <p:nvSpPr>
          <p:cNvPr id="8" name="TextBox 7">
            <a:extLst>
              <a:ext uri="{FF2B5EF4-FFF2-40B4-BE49-F238E27FC236}">
                <a16:creationId xmlns:a16="http://schemas.microsoft.com/office/drawing/2014/main" id="{DBC99066-FDEB-877B-0C9E-797A5D941412}"/>
              </a:ext>
            </a:extLst>
          </p:cNvPr>
          <p:cNvSpPr txBox="1"/>
          <p:nvPr/>
        </p:nvSpPr>
        <p:spPr>
          <a:xfrm>
            <a:off x="6096000" y="4634131"/>
            <a:ext cx="4795438" cy="1815882"/>
          </a:xfrm>
          <a:prstGeom prst="rect">
            <a:avLst/>
          </a:prstGeom>
          <a:noFill/>
        </p:spPr>
        <p:txBody>
          <a:bodyPr wrap="square" rtlCol="0">
            <a:spAutoFit/>
          </a:bodyPr>
          <a:lstStyle/>
          <a:p>
            <a:r>
              <a:rPr lang="en-US" sz="2800" dirty="0"/>
              <a:t>The health of this species can be used as an indicator for the health of the grasslands as a whole!</a:t>
            </a:r>
          </a:p>
        </p:txBody>
      </p:sp>
      <p:pic>
        <p:nvPicPr>
          <p:cNvPr id="9" name="Picture 8">
            <a:extLst>
              <a:ext uri="{FF2B5EF4-FFF2-40B4-BE49-F238E27FC236}">
                <a16:creationId xmlns:a16="http://schemas.microsoft.com/office/drawing/2014/main" id="{7DED23E4-F4EA-5EAA-02DA-3403BAB5B26E}"/>
              </a:ext>
            </a:extLst>
          </p:cNvPr>
          <p:cNvPicPr>
            <a:picLocks noChangeAspect="1"/>
          </p:cNvPicPr>
          <p:nvPr/>
        </p:nvPicPr>
        <p:blipFill>
          <a:blip r:embed="rId3"/>
          <a:stretch>
            <a:fillRect/>
          </a:stretch>
        </p:blipFill>
        <p:spPr>
          <a:xfrm>
            <a:off x="7580361" y="-29117"/>
            <a:ext cx="3443239" cy="4319420"/>
          </a:xfrm>
          <a:prstGeom prst="rect">
            <a:avLst/>
          </a:prstGeom>
        </p:spPr>
      </p:pic>
    </p:spTree>
    <p:extLst>
      <p:ext uri="{BB962C8B-B14F-4D97-AF65-F5344CB8AC3E}">
        <p14:creationId xmlns:p14="http://schemas.microsoft.com/office/powerpoint/2010/main" val="317481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3D1FB-CB86-EEB0-EE02-B7964A6391CD}"/>
              </a:ext>
            </a:extLst>
          </p:cNvPr>
          <p:cNvSpPr>
            <a:spLocks noGrp="1"/>
          </p:cNvSpPr>
          <p:nvPr>
            <p:ph type="title"/>
          </p:nvPr>
        </p:nvSpPr>
        <p:spPr>
          <a:xfrm>
            <a:off x="762000" y="1138036"/>
            <a:ext cx="4085665" cy="1402470"/>
          </a:xfrm>
        </p:spPr>
        <p:txBody>
          <a:bodyPr anchor="t">
            <a:normAutofit/>
          </a:bodyPr>
          <a:lstStyle/>
          <a:p>
            <a:r>
              <a:rPr lang="en-US" sz="3200"/>
              <a:t>Species at risk in Saskatchewan</a:t>
            </a:r>
          </a:p>
        </p:txBody>
      </p:sp>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91E1450-E92F-1970-12D9-183E77632A6A}"/>
              </a:ext>
            </a:extLst>
          </p:cNvPr>
          <p:cNvSpPr>
            <a:spLocks noGrp="1"/>
          </p:cNvSpPr>
          <p:nvPr>
            <p:ph idx="1"/>
          </p:nvPr>
        </p:nvSpPr>
        <p:spPr>
          <a:xfrm>
            <a:off x="214032" y="2540506"/>
            <a:ext cx="5181600" cy="4306824"/>
          </a:xfrm>
        </p:spPr>
        <p:txBody>
          <a:bodyPr>
            <a:normAutofit/>
          </a:bodyPr>
          <a:lstStyle/>
          <a:p>
            <a:pPr marL="0" indent="0">
              <a:buNone/>
            </a:pPr>
            <a:r>
              <a:rPr lang="en-US" sz="1700" b="1" dirty="0"/>
              <a:t>Wolverine (</a:t>
            </a:r>
            <a:r>
              <a:rPr lang="en-US" sz="1700" b="1" i="1" dirty="0"/>
              <a:t>Gulo gulo</a:t>
            </a:r>
            <a:r>
              <a:rPr lang="en-US" sz="1700" b="1" dirty="0"/>
              <a:t>) </a:t>
            </a:r>
          </a:p>
          <a:p>
            <a:pPr marL="0" indent="0">
              <a:buNone/>
            </a:pPr>
            <a:r>
              <a:rPr lang="en-US" sz="1700" dirty="0"/>
              <a:t>Largest land-dweller of the weasel family!</a:t>
            </a:r>
          </a:p>
          <a:p>
            <a:pPr marL="0" indent="0">
              <a:buNone/>
            </a:pPr>
            <a:r>
              <a:rPr lang="en-US" sz="1700" dirty="0"/>
              <a:t>Valuable fur coat in fur trade for their silky, frost-resistant fur.</a:t>
            </a:r>
          </a:p>
          <a:p>
            <a:pPr marL="0" indent="0">
              <a:buNone/>
            </a:pPr>
            <a:r>
              <a:rPr lang="en-US" sz="1700" dirty="0"/>
              <a:t>Their scientific name “gulo” means glutton – because they’ll eat anything they come across! They prey on rodents and hares but will also scavenge on larger carcasses left by predators including Moose, Caribou and Muskox.</a:t>
            </a:r>
          </a:p>
          <a:p>
            <a:pPr marL="0" indent="0">
              <a:buNone/>
            </a:pPr>
            <a:endParaRPr lang="en-US" sz="1700" dirty="0"/>
          </a:p>
        </p:txBody>
      </p:sp>
      <p:pic>
        <p:nvPicPr>
          <p:cNvPr id="6" name="Picture 5" descr="A brown bear in the woods&#10;&#10;Description automatically generated">
            <a:extLst>
              <a:ext uri="{FF2B5EF4-FFF2-40B4-BE49-F238E27FC236}">
                <a16:creationId xmlns:a16="http://schemas.microsoft.com/office/drawing/2014/main" id="{64EBB5E2-2825-C5FD-1796-2B1484DCE6AB}"/>
              </a:ext>
            </a:extLst>
          </p:cNvPr>
          <p:cNvPicPr>
            <a:picLocks noChangeAspect="1"/>
          </p:cNvPicPr>
          <p:nvPr/>
        </p:nvPicPr>
        <p:blipFill rotWithShape="1">
          <a:blip r:embed="rId3"/>
          <a:srcRect l="34692" r="1642" b="-1"/>
          <a:stretch/>
        </p:blipFill>
        <p:spPr>
          <a:xfrm>
            <a:off x="5650992" y="10"/>
            <a:ext cx="6541008" cy="6857990"/>
          </a:xfrm>
          <a:prstGeom prst="rect">
            <a:avLst/>
          </a:prstGeom>
        </p:spPr>
      </p:pic>
    </p:spTree>
    <p:extLst>
      <p:ext uri="{BB962C8B-B14F-4D97-AF65-F5344CB8AC3E}">
        <p14:creationId xmlns:p14="http://schemas.microsoft.com/office/powerpoint/2010/main" val="3949802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5F38E-8854-D811-13CF-013CFCA362B3}"/>
              </a:ext>
            </a:extLst>
          </p:cNvPr>
          <p:cNvSpPr>
            <a:spLocks noGrp="1"/>
          </p:cNvSpPr>
          <p:nvPr>
            <p:ph type="title"/>
          </p:nvPr>
        </p:nvSpPr>
        <p:spPr>
          <a:xfrm>
            <a:off x="327913" y="-33930"/>
            <a:ext cx="10515600" cy="1325563"/>
          </a:xfrm>
        </p:spPr>
        <p:txBody>
          <a:bodyPr/>
          <a:lstStyle/>
          <a:p>
            <a:r>
              <a:rPr lang="en-US" dirty="0"/>
              <a:t>Wolverine</a:t>
            </a:r>
          </a:p>
        </p:txBody>
      </p:sp>
      <p:sp>
        <p:nvSpPr>
          <p:cNvPr id="3" name="Content Placeholder 2">
            <a:extLst>
              <a:ext uri="{FF2B5EF4-FFF2-40B4-BE49-F238E27FC236}">
                <a16:creationId xmlns:a16="http://schemas.microsoft.com/office/drawing/2014/main" id="{BBA0A4EB-E271-4AC4-0A0B-91188E9014A5}"/>
              </a:ext>
            </a:extLst>
          </p:cNvPr>
          <p:cNvSpPr>
            <a:spLocks noGrp="1"/>
          </p:cNvSpPr>
          <p:nvPr>
            <p:ph idx="1"/>
          </p:nvPr>
        </p:nvSpPr>
        <p:spPr>
          <a:xfrm>
            <a:off x="78531" y="5532437"/>
            <a:ext cx="6017469" cy="1325563"/>
          </a:xfrm>
        </p:spPr>
        <p:txBody>
          <a:bodyPr/>
          <a:lstStyle/>
          <a:p>
            <a:pPr marL="0" indent="0">
              <a:buNone/>
            </a:pPr>
            <a:r>
              <a:rPr lang="en-US" b="1" dirty="0"/>
              <a:t>Range</a:t>
            </a:r>
            <a:r>
              <a:rPr lang="en-US" dirty="0"/>
              <a:t>: Alpine and boreal forests, grasslands, alpine and arctic </a:t>
            </a:r>
            <a:r>
              <a:rPr lang="en-US" dirty="0" err="1"/>
              <a:t>tundras</a:t>
            </a:r>
            <a:r>
              <a:rPr lang="en-US" dirty="0"/>
              <a:t> of Canada </a:t>
            </a:r>
          </a:p>
        </p:txBody>
      </p:sp>
      <p:pic>
        <p:nvPicPr>
          <p:cNvPr id="1026" name="Picture 2">
            <a:extLst>
              <a:ext uri="{FF2B5EF4-FFF2-40B4-BE49-F238E27FC236}">
                <a16:creationId xmlns:a16="http://schemas.microsoft.com/office/drawing/2014/main" id="{41AC4F6C-7DCF-F914-9ACF-3CF0B0AA4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13" y="1140082"/>
            <a:ext cx="5490996" cy="42442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rown bear eating meat on a rock&#10;&#10;Description automatically generated">
            <a:extLst>
              <a:ext uri="{FF2B5EF4-FFF2-40B4-BE49-F238E27FC236}">
                <a16:creationId xmlns:a16="http://schemas.microsoft.com/office/drawing/2014/main" id="{AC870F14-BE4F-31CC-F04C-3978623ECD35}"/>
              </a:ext>
            </a:extLst>
          </p:cNvPr>
          <p:cNvPicPr>
            <a:picLocks noChangeAspect="1"/>
          </p:cNvPicPr>
          <p:nvPr/>
        </p:nvPicPr>
        <p:blipFill>
          <a:blip r:embed="rId3"/>
          <a:stretch>
            <a:fillRect/>
          </a:stretch>
        </p:blipFill>
        <p:spPr>
          <a:xfrm>
            <a:off x="7608798" y="0"/>
            <a:ext cx="4583202" cy="3075709"/>
          </a:xfrm>
          <a:prstGeom prst="rect">
            <a:avLst/>
          </a:prstGeom>
        </p:spPr>
      </p:pic>
      <p:sp>
        <p:nvSpPr>
          <p:cNvPr id="6" name="TextBox 5">
            <a:extLst>
              <a:ext uri="{FF2B5EF4-FFF2-40B4-BE49-F238E27FC236}">
                <a16:creationId xmlns:a16="http://schemas.microsoft.com/office/drawing/2014/main" id="{FEFF2EF7-B1A6-85A0-999E-3BDF3D211602}"/>
              </a:ext>
            </a:extLst>
          </p:cNvPr>
          <p:cNvSpPr txBox="1"/>
          <p:nvPr/>
        </p:nvSpPr>
        <p:spPr>
          <a:xfrm>
            <a:off x="7608798" y="2829488"/>
            <a:ext cx="2549236" cy="246221"/>
          </a:xfrm>
          <a:prstGeom prst="rect">
            <a:avLst/>
          </a:prstGeom>
          <a:noFill/>
        </p:spPr>
        <p:txBody>
          <a:bodyPr wrap="square" rtlCol="0">
            <a:spAutoFit/>
          </a:bodyPr>
          <a:lstStyle/>
          <a:p>
            <a:r>
              <a:rPr lang="en-US" sz="1000" dirty="0" err="1">
                <a:hlinkClick r:id="rId4"/>
              </a:rPr>
              <a:t>Kitsusi</a:t>
            </a:r>
            <a:r>
              <a:rPr lang="en-US" sz="1000" dirty="0">
                <a:hlinkClick r:id="rId4"/>
              </a:rPr>
              <a:t>/Flickr</a:t>
            </a:r>
            <a:endParaRPr lang="en-US" sz="1000" dirty="0"/>
          </a:p>
        </p:txBody>
      </p:sp>
      <p:pic>
        <p:nvPicPr>
          <p:cNvPr id="10" name="Picture 9" descr="A bear sitting on a rock in the woods&#10;&#10;Description automatically generated">
            <a:extLst>
              <a:ext uri="{FF2B5EF4-FFF2-40B4-BE49-F238E27FC236}">
                <a16:creationId xmlns:a16="http://schemas.microsoft.com/office/drawing/2014/main" id="{FAEDBA34-507B-8CAD-EE7E-E3DC48844006}"/>
              </a:ext>
            </a:extLst>
          </p:cNvPr>
          <p:cNvPicPr>
            <a:picLocks noChangeAspect="1"/>
          </p:cNvPicPr>
          <p:nvPr/>
        </p:nvPicPr>
        <p:blipFill>
          <a:blip r:embed="rId5"/>
          <a:stretch>
            <a:fillRect/>
          </a:stretch>
        </p:blipFill>
        <p:spPr>
          <a:xfrm>
            <a:off x="6701004" y="3075709"/>
            <a:ext cx="5490996" cy="3782291"/>
          </a:xfrm>
          <a:prstGeom prst="rect">
            <a:avLst/>
          </a:prstGeom>
        </p:spPr>
      </p:pic>
      <p:sp>
        <p:nvSpPr>
          <p:cNvPr id="11" name="TextBox 10">
            <a:extLst>
              <a:ext uri="{FF2B5EF4-FFF2-40B4-BE49-F238E27FC236}">
                <a16:creationId xmlns:a16="http://schemas.microsoft.com/office/drawing/2014/main" id="{B219D803-47C5-4745-A239-6064AEBD90FC}"/>
              </a:ext>
            </a:extLst>
          </p:cNvPr>
          <p:cNvSpPr txBox="1"/>
          <p:nvPr/>
        </p:nvSpPr>
        <p:spPr>
          <a:xfrm>
            <a:off x="6701004" y="6611779"/>
            <a:ext cx="4904509" cy="246221"/>
          </a:xfrm>
          <a:prstGeom prst="rect">
            <a:avLst/>
          </a:prstGeom>
          <a:noFill/>
        </p:spPr>
        <p:txBody>
          <a:bodyPr wrap="square" rtlCol="0">
            <a:spAutoFit/>
          </a:bodyPr>
          <a:lstStyle/>
          <a:p>
            <a:r>
              <a:rPr lang="en-CA" sz="1000" dirty="0"/>
              <a:t>Photo by </a:t>
            </a:r>
            <a:r>
              <a:rPr lang="en-CA" sz="1000" dirty="0">
                <a:hlinkClick r:id="rId6"/>
              </a:rPr>
              <a:t>Vincent van Zalinge</a:t>
            </a:r>
            <a:r>
              <a:rPr lang="en-CA" sz="1000" dirty="0"/>
              <a:t> on </a:t>
            </a:r>
            <a:r>
              <a:rPr lang="en-CA" sz="1000" dirty="0">
                <a:hlinkClick r:id="rId7"/>
              </a:rPr>
              <a:t>Unsplash</a:t>
            </a:r>
            <a:r>
              <a:rPr lang="en-CA" sz="1000" dirty="0"/>
              <a:t> </a:t>
            </a:r>
            <a:endParaRPr lang="en-US" sz="1000" dirty="0"/>
          </a:p>
        </p:txBody>
      </p:sp>
    </p:spTree>
    <p:extLst>
      <p:ext uri="{BB962C8B-B14F-4D97-AF65-F5344CB8AC3E}">
        <p14:creationId xmlns:p14="http://schemas.microsoft.com/office/powerpoint/2010/main" val="1228681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547</TotalTime>
  <Words>1806</Words>
  <Application>Microsoft Office PowerPoint</Application>
  <PresentationFormat>Widescreen</PresentationFormat>
  <Paragraphs>178</Paragraphs>
  <Slides>33</Slides>
  <Notes>15</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Whose tracks are these anyways?  Learning about species at risk in Saskatchewan</vt:lpstr>
      <vt:lpstr>What is a species at risk?</vt:lpstr>
      <vt:lpstr>Risk categories</vt:lpstr>
      <vt:lpstr>Why do species become endangered?</vt:lpstr>
      <vt:lpstr>Species at risk in Saskatchewan</vt:lpstr>
      <vt:lpstr>Species at risk in Saskatchewan </vt:lpstr>
      <vt:lpstr>Swift Fox </vt:lpstr>
      <vt:lpstr>Species at risk in Saskatchewan</vt:lpstr>
      <vt:lpstr>Wolverine</vt:lpstr>
      <vt:lpstr>Species at risk in Saskatchewan</vt:lpstr>
      <vt:lpstr>Common Nighthawk</vt:lpstr>
      <vt:lpstr>Common Nighthawk</vt:lpstr>
      <vt:lpstr>Species at risk in Saskatchewan</vt:lpstr>
      <vt:lpstr>Burrowing Owl</vt:lpstr>
      <vt:lpstr>Species at risk in Saskatchewan</vt:lpstr>
      <vt:lpstr>Boreal Woodland Caribou</vt:lpstr>
      <vt:lpstr>Species at risk in Saskatchewan</vt:lpstr>
      <vt:lpstr>Plains Bison</vt:lpstr>
      <vt:lpstr>Activity: Who left these tracks behind?</vt:lpstr>
      <vt:lpstr>Mystery tracks #1</vt:lpstr>
      <vt:lpstr>Answer: Plains Bison</vt:lpstr>
      <vt:lpstr>Mystery tracks #2</vt:lpstr>
      <vt:lpstr>Answer: Wolverine</vt:lpstr>
      <vt:lpstr>Mystery tracks #3</vt:lpstr>
      <vt:lpstr>Answer: Common Nighthawk</vt:lpstr>
      <vt:lpstr>Mystery tracks #4</vt:lpstr>
      <vt:lpstr>Answer: Swift Fox</vt:lpstr>
      <vt:lpstr>Mystery tracks #5</vt:lpstr>
      <vt:lpstr>Answer: Burrowing Owl</vt:lpstr>
      <vt:lpstr>Mystery tracks #6</vt:lpstr>
      <vt:lpstr>Answer: Boreal Woodland Caribou</vt:lpstr>
      <vt:lpstr>Discussion questions</vt:lpstr>
      <vt:lpstr>How can we help endangered species?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Whose tracks are these anyways?  Learning about species at risk in Saskatchewan</dc:title>
  <dc:creator>Stephanie Minkova</dc:creator>
  <cp:lastModifiedBy>Stephanie Minkova</cp:lastModifiedBy>
  <cp:revision>6</cp:revision>
  <dcterms:created xsi:type="dcterms:W3CDTF">2024-05-20T17:48:32Z</dcterms:created>
  <dcterms:modified xsi:type="dcterms:W3CDTF">2026-02-10T16:22:16Z</dcterms:modified>
</cp:coreProperties>
</file>